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71" r:id="rId3"/>
    <p:sldId id="272" r:id="rId4"/>
    <p:sldId id="281" r:id="rId5"/>
    <p:sldId id="274" r:id="rId6"/>
    <p:sldId id="1230" r:id="rId7"/>
    <p:sldId id="276" r:id="rId8"/>
    <p:sldId id="277" r:id="rId9"/>
    <p:sldId id="278" r:id="rId10"/>
    <p:sldId id="1231" r:id="rId11"/>
    <p:sldId id="280" r:id="rId12"/>
    <p:sldId id="266" r:id="rId13"/>
    <p:sldId id="267" r:id="rId14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07" autoAdjust="0"/>
  </p:normalViewPr>
  <p:slideViewPr>
    <p:cSldViewPr snapToGrid="0">
      <p:cViewPr varScale="1">
        <p:scale>
          <a:sx n="86" d="100"/>
          <a:sy n="86" d="100"/>
        </p:scale>
        <p:origin x="65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252" y="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E2C1B68-45B1-4694-AD0B-1507592B802C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31A961-64E7-448E-A641-2935203CE1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28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428F0-8A36-459C-8455-042274DE1FAB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69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80299-4419-46FF-AB3F-2BEFE0AE5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D26C915-E8AB-4BDC-8393-FEACAE7EB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C218DF-1D9C-4902-8F5B-995CB2787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786451-8073-44BD-BAB9-4D560E09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NettoFinanz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F4826E-4242-4DBE-B3CC-E4267933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F6198-2B8F-4369-B56B-B7A89953FA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269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3E1042-AFB0-46C4-AF21-6B5A3127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E7F8E-19A8-4ACB-A7EE-E0BBF0411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322565-E530-47D5-9730-AF98B583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6600" y="6354243"/>
            <a:ext cx="9972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FDF372-0E65-4387-9348-DAFDB73E4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63180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NettoFinanz</a:t>
            </a:r>
          </a:p>
        </p:txBody>
      </p:sp>
    </p:spTree>
    <p:extLst>
      <p:ext uri="{BB962C8B-B14F-4D97-AF65-F5344CB8AC3E}">
        <p14:creationId xmlns:p14="http://schemas.microsoft.com/office/powerpoint/2010/main" val="388560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D662C-AD6C-4BC0-850A-D01E44206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7BB6C1-2568-4D8A-A1BC-B73FD3061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158D103B-DD5F-4762-BE8A-7860A4E6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6600" y="6354243"/>
            <a:ext cx="997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9D3A1D66-DD33-4E35-91C5-129A64514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63180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NettoFinanz</a:t>
            </a:r>
          </a:p>
        </p:txBody>
      </p:sp>
    </p:spTree>
    <p:extLst>
      <p:ext uri="{BB962C8B-B14F-4D97-AF65-F5344CB8AC3E}">
        <p14:creationId xmlns:p14="http://schemas.microsoft.com/office/powerpoint/2010/main" val="2319540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5ABFA-23C0-46AC-906B-74284E857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188827-71B4-4135-B82A-7F358824A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D73BFC4-51DA-4FBE-AE97-A7EE0567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6E18467E-D06F-4C7D-8A3D-26F3A6E5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6600" y="6354243"/>
            <a:ext cx="997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A114C509-0607-468F-83D3-CE49B81A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63180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NettoFinanz</a:t>
            </a:r>
          </a:p>
        </p:txBody>
      </p:sp>
    </p:spTree>
    <p:extLst>
      <p:ext uri="{BB962C8B-B14F-4D97-AF65-F5344CB8AC3E}">
        <p14:creationId xmlns:p14="http://schemas.microsoft.com/office/powerpoint/2010/main" val="10634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BE1E0-CEF9-4A60-A00A-50435159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48300"/>
            <a:ext cx="10515600" cy="4392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512122-FC4D-4A20-AA6B-EB25E735A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31345"/>
            <a:ext cx="5157787" cy="97373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6991DA-A1B3-417B-B27A-DB24CD72F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659"/>
            <a:ext cx="5157787" cy="379900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305637-BB4A-4B9E-94B2-7AA854863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31345"/>
            <a:ext cx="5183188" cy="97373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7A08F2-2CA2-45F7-906F-32F477560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90659"/>
            <a:ext cx="5183188" cy="37990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A7ED671F-ADFE-481B-8B5E-5E11463C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6600" y="6354243"/>
            <a:ext cx="997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4C5630CF-7BB7-4848-932D-2292A4D9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63180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NettoFinanz</a:t>
            </a:r>
          </a:p>
        </p:txBody>
      </p:sp>
    </p:spTree>
    <p:extLst>
      <p:ext uri="{BB962C8B-B14F-4D97-AF65-F5344CB8AC3E}">
        <p14:creationId xmlns:p14="http://schemas.microsoft.com/office/powerpoint/2010/main" val="28146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55ECDC-AE15-4554-AF5A-EB1B07B4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50807A-2D8B-4138-8DE4-C92162D7B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6600" y="6354243"/>
            <a:ext cx="997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AAA38739-6782-42AC-9F1C-108A8A15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63180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NettoFinanz</a:t>
            </a:r>
          </a:p>
        </p:txBody>
      </p:sp>
    </p:spTree>
    <p:extLst>
      <p:ext uri="{BB962C8B-B14F-4D97-AF65-F5344CB8AC3E}">
        <p14:creationId xmlns:p14="http://schemas.microsoft.com/office/powerpoint/2010/main" val="70881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6C821CCF-D516-4E99-8AD8-47E36C0E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6600" y="6354243"/>
            <a:ext cx="997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02D1042-DE90-4857-83D7-B0C77236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63180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NettoFinanz</a:t>
            </a:r>
          </a:p>
        </p:txBody>
      </p:sp>
    </p:spTree>
    <p:extLst>
      <p:ext uri="{BB962C8B-B14F-4D97-AF65-F5344CB8AC3E}">
        <p14:creationId xmlns:p14="http://schemas.microsoft.com/office/powerpoint/2010/main" val="37582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BB2AD-E94E-430E-9226-A0921A5D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F4A6D-473B-47B2-BA93-DAA3D2CCA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DF8047-5E62-4889-A558-762F61D6F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2EA795E7-8580-4545-A6FD-ECAC3F68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6600" y="6354243"/>
            <a:ext cx="997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56BF7E22-AAFA-46CB-AC87-523A6AE86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63180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NettoFinanz</a:t>
            </a:r>
          </a:p>
        </p:txBody>
      </p:sp>
    </p:spTree>
    <p:extLst>
      <p:ext uri="{BB962C8B-B14F-4D97-AF65-F5344CB8AC3E}">
        <p14:creationId xmlns:p14="http://schemas.microsoft.com/office/powerpoint/2010/main" val="3428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923C5F-16D9-4EA9-B623-BFCE7928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FE8AB16-7C2A-4E00-855E-9928DE6B9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E0C980-E366-43D9-B0F0-BAF26F045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5D2866A2-1853-40A6-9C03-321D0B864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6600" y="6354243"/>
            <a:ext cx="997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2021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5B0B3B2-A444-4BEE-9D9C-303EFDFA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63180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NettoFinanz</a:t>
            </a:r>
          </a:p>
        </p:txBody>
      </p:sp>
    </p:spTree>
    <p:extLst>
      <p:ext uri="{BB962C8B-B14F-4D97-AF65-F5344CB8AC3E}">
        <p14:creationId xmlns:p14="http://schemas.microsoft.com/office/powerpoint/2010/main" val="28633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691DB16-7CA4-4FCA-B783-FFFDD146E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26266"/>
            <a:ext cx="10510115" cy="438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04175E-7F75-48E4-A162-1EB9A1EE0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7876"/>
            <a:ext cx="10515600" cy="477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23C824-85EA-4293-8ECB-B8676DCF1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32973" y="6356350"/>
            <a:ext cx="915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AA96E4-D65D-4112-870E-D66240523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56350"/>
            <a:ext cx="6317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© NettoFinanz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7666FBC-04C1-4323-A399-26A68232505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66" y="327830"/>
            <a:ext cx="1913049" cy="33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4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217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527" userDrawn="1">
          <p15:clr>
            <a:srgbClr val="F26B43"/>
          </p15:clr>
        </p15:guide>
        <p15:guide id="5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nettofinanz.eu/" TargetMode="External"/><Relationship Id="rId2" Type="http://schemas.openxmlformats.org/officeDocument/2006/relationships/hyperlink" Target="mailto:s.mai@nettofinanz.e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mecard.de/my" TargetMode="External"/><Relationship Id="rId2" Type="http://schemas.openxmlformats.org/officeDocument/2006/relationships/hyperlink" Target="https://www.institut-be.de/ukcdemo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D3698-0081-43EE-A562-E724E1E75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683" y="1194126"/>
            <a:ext cx="10742629" cy="867508"/>
          </a:xfrm>
        </p:spPr>
        <p:txBody>
          <a:bodyPr>
            <a:normAutofit/>
          </a:bodyPr>
          <a:lstStyle/>
          <a:p>
            <a:r>
              <a:rPr lang="de-DE" dirty="0"/>
              <a:t>Digitales Betriebliches Entgelt-Management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7815427-A0D6-42BB-91C1-C000A876D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7" y="2601119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 Deutschlands flexibelsten Sachbezug – Der I.B.E.-PRIMECARD</a:t>
            </a:r>
            <a:br>
              <a:rPr lang="de-DE" dirty="0"/>
            </a:br>
            <a:br>
              <a:rPr lang="de-DE" dirty="0"/>
            </a:br>
            <a:r>
              <a:rPr lang="de-DE" dirty="0">
                <a:solidFill>
                  <a:srgbClr val="FF0000"/>
                </a:solidFill>
              </a:rPr>
              <a:t>Wir erhöhen das Netto und das Wohlbefinden Ihrer Mitarbeiter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und nicht Ihre Personalkosten</a:t>
            </a:r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B26E7E7-9CAB-45A2-BBD5-033F9E5C4E61}"/>
              </a:ext>
            </a:extLst>
          </p:cNvPr>
          <p:cNvSpPr txBox="1"/>
          <p:nvPr/>
        </p:nvSpPr>
        <p:spPr>
          <a:xfrm>
            <a:off x="9226064" y="4796366"/>
            <a:ext cx="17584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Ihr Ansprechpartner: </a:t>
            </a:r>
          </a:p>
          <a:p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NettoFinanz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/>
              <a:ea typeface="Microsoft YaHei" pitchFamily="2"/>
              <a:cs typeface="Mangal" pitchFamily="2"/>
            </a:endParaRPr>
          </a:p>
          <a:p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Siegfried Mai   </a:t>
            </a:r>
          </a:p>
          <a:p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81735 München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www.nettofinanz.eu   </a:t>
            </a:r>
          </a:p>
          <a:p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089/43651895</a:t>
            </a:r>
          </a:p>
          <a:p>
            <a:endParaRPr lang="de-DE" sz="1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86F17AE-668D-4D00-99E0-660823D7F24A}"/>
              </a:ext>
            </a:extLst>
          </p:cNvPr>
          <p:cNvSpPr txBox="1"/>
          <p:nvPr/>
        </p:nvSpPr>
        <p:spPr>
          <a:xfrm>
            <a:off x="973013" y="4796366"/>
            <a:ext cx="39741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Ihr Konzept-Dienstleister: </a:t>
            </a:r>
          </a:p>
          <a:p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Institut für Betriebliches Entgeltmanagement GmbH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Thomas Huber   </a:t>
            </a:r>
          </a:p>
          <a:p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80331 München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www.institut-be.de   </a:t>
            </a:r>
          </a:p>
          <a:p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089/1250120-110</a:t>
            </a:r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62152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229A8C-13A9-4854-9BE1-7AA54F0D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E49619-0D03-4C56-9483-6A098777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NettoFinanz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C87E32D-13A8-43C0-87B5-764038F43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26266"/>
            <a:ext cx="10510115" cy="438016"/>
          </a:xfrm>
        </p:spPr>
        <p:txBody>
          <a:bodyPr/>
          <a:lstStyle/>
          <a:p>
            <a:r>
              <a:rPr lang="de-DE" dirty="0"/>
              <a:t>Ein besonderer Bonus für Geschäftsführer u.a. außerhalb der SV-Pflicht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07768BA-A0B8-4F7D-A4CB-559771E821B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49711" y="1490058"/>
            <a:ext cx="10510116" cy="46363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2200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83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9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Eine attraktive Variante der Bonuszahlung (Tantiemen) für Geschäftsführer. Im Rahmen des Sachbezugs gemäß EStG § 37b können pro Jahr bis 10.000 € steuerfrei als Sachbezug auf die I.B.E. PRIMECARD übertragen werden. Die Firma übernimmt die Pauschalsteuer in Höhe von 30%, der GF erhält 10.000 € Sachbezug Netto.</a:t>
            </a:r>
          </a:p>
          <a:p>
            <a:pPr algn="just"/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Normalfall aus Sicht der Firma:</a:t>
            </a:r>
          </a:p>
          <a:p>
            <a:pPr algn="just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Normale Kosten für 10.000 € Prämie: = 10.000 €</a:t>
            </a:r>
          </a:p>
          <a:p>
            <a:pPr algn="just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Nettomehrung für den GF: = 5.191 €</a:t>
            </a:r>
          </a:p>
          <a:p>
            <a:pPr algn="just"/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Vorgehen nach § 37b aus Sicht der Firma:</a:t>
            </a:r>
          </a:p>
          <a:p>
            <a:pPr algn="just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10.000 € Prämie: = 13.165 € (inkl. 30% Pauschalsteuer und 5,5 % Soli)</a:t>
            </a:r>
          </a:p>
          <a:p>
            <a:pPr algn="just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Nettomehrung für den GF: 10.000 € steuerfrei!</a:t>
            </a:r>
            <a:endParaRPr lang="de-DE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Mehraufwand wirkt gewinnmindernd (30% Gesamtsteuersatz unterstellt), somit 900 € weniger Ertragssteuer.</a:t>
            </a:r>
          </a:p>
          <a:p>
            <a:pPr algn="just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Totaler Mehraufwand für die Firma: 2.100 €</a:t>
            </a:r>
          </a:p>
          <a:p>
            <a:pPr algn="just"/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Nettogewinn gegenüber der „normalen“ Besteuerung: 4.809 €</a:t>
            </a:r>
          </a:p>
          <a:p>
            <a:pPr algn="just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Wichtig ist vor der Leistung einen schriftlichen Gesellschafterbeschluss für die Sachbezugssonderzahlung zu erstellen.</a:t>
            </a:r>
          </a:p>
          <a:p>
            <a:pPr algn="just"/>
            <a:endParaRPr lang="de-DE" sz="1600" dirty="0"/>
          </a:p>
          <a:p>
            <a:pPr algn="just"/>
            <a:endParaRPr lang="de-DE" sz="1600" dirty="0"/>
          </a:p>
          <a:p>
            <a:pPr algn="just"/>
            <a:endParaRPr lang="de-DE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D64DB4-157E-4D5D-986A-046685721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4346" y="2333339"/>
            <a:ext cx="3215342" cy="205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33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13F15-3061-4CCA-AC1F-BB3BCBA1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12 beliebtesten Konzepte der Entgelt-Optimierung mit der PRIMECARD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4F99DB-2599-4AE9-AFFD-06E00D2E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A48D02A-64F6-4562-8607-4003F5B30BC8}"/>
              </a:ext>
            </a:extLst>
          </p:cNvPr>
          <p:cNvGrpSpPr/>
          <p:nvPr/>
        </p:nvGrpSpPr>
        <p:grpSpPr>
          <a:xfrm>
            <a:off x="539258" y="1368340"/>
            <a:ext cx="10809056" cy="4210392"/>
            <a:chOff x="0" y="1555907"/>
            <a:chExt cx="12014026" cy="5113040"/>
          </a:xfrm>
        </p:grpSpPr>
        <p:sp>
          <p:nvSpPr>
            <p:cNvPr id="7" name="Rectangle 15">
              <a:extLst>
                <a:ext uri="{FF2B5EF4-FFF2-40B4-BE49-F238E27FC236}">
                  <a16:creationId xmlns:a16="http://schemas.microsoft.com/office/drawing/2014/main" id="{116CC115-83F8-4FD7-A2C0-B531A96045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2044" y="2158388"/>
              <a:ext cx="1012859" cy="44017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72000" tIns="216000" rIns="72000" bIns="0" anchor="t" anchorCtr="0"/>
            <a:lstStyle/>
            <a:p>
              <a:pPr>
                <a:lnSpc>
                  <a:spcPct val="90000"/>
                </a:lnSpc>
                <a:spcAft>
                  <a:spcPts val="1001"/>
                </a:spcAft>
              </a:pPr>
              <a:r>
                <a:rPr lang="de-DE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Bestand Brutto</a:t>
              </a:r>
              <a:br>
                <a:rPr lang="de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</a:rPr>
              </a:br>
              <a:endParaRPr lang="de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endParaRPr>
            </a:p>
            <a:p>
              <a:pPr>
                <a:lnSpc>
                  <a:spcPct val="90000"/>
                </a:lnSpc>
                <a:spcAft>
                  <a:spcPts val="1001"/>
                </a:spcAft>
              </a:pPr>
              <a:r>
                <a:rPr lang="de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Lohner-höhung-en</a:t>
              </a:r>
            </a:p>
            <a:p>
              <a:pPr>
                <a:lnSpc>
                  <a:spcPct val="90000"/>
                </a:lnSpc>
                <a:spcAft>
                  <a:spcPts val="1001"/>
                </a:spcAft>
              </a:pPr>
              <a:br>
                <a:rPr lang="de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</a:rPr>
              </a:br>
              <a:r>
                <a:rPr lang="de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Sonder-zahlung-en</a:t>
              </a:r>
            </a:p>
            <a:p>
              <a:pPr>
                <a:lnSpc>
                  <a:spcPct val="90000"/>
                </a:lnSpc>
                <a:spcAft>
                  <a:spcPts val="1001"/>
                </a:spcAft>
              </a:pPr>
              <a:br>
                <a:rPr lang="de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</a:rPr>
              </a:br>
              <a:r>
                <a:rPr lang="de-DE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Neuein</a:t>
              </a:r>
              <a:r>
                <a:rPr lang="de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-stellung</a:t>
              </a:r>
            </a:p>
          </p:txBody>
        </p: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325BB703-E461-4050-8F3D-40BD4B4287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4263" y="1555907"/>
              <a:ext cx="3240000" cy="640576"/>
            </a:xfrm>
            <a:prstGeom prst="rect">
              <a:avLst/>
            </a:prstGeom>
            <a:solidFill>
              <a:srgbClr val="3366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marL="92082" indent="-92082" algn="ctr">
                <a:lnSpc>
                  <a:spcPct val="90000"/>
                </a:lnSpc>
                <a:spcAft>
                  <a:spcPts val="601"/>
                </a:spcAft>
                <a:buClr>
                  <a:srgbClr val="969696"/>
                </a:buClr>
              </a:pPr>
              <a:r>
                <a:rPr lang="de-DE" b="1" dirty="0">
                  <a:solidFill>
                    <a:schemeClr val="bg1"/>
                  </a:solidFill>
                  <a:latin typeface="+mj-lt"/>
                </a:rPr>
                <a:t>Personalkosten reduzieren,</a:t>
              </a:r>
              <a:br>
                <a:rPr lang="de-DE" b="1" dirty="0">
                  <a:solidFill>
                    <a:schemeClr val="bg1"/>
                  </a:solidFill>
                  <a:latin typeface="+mj-lt"/>
                </a:rPr>
              </a:br>
              <a:r>
                <a:rPr lang="de-DE" b="1" dirty="0">
                  <a:solidFill>
                    <a:schemeClr val="bg1"/>
                  </a:solidFill>
                  <a:latin typeface="+mj-lt"/>
                </a:rPr>
                <a:t>kein Nachteil für Mitarbeiter</a:t>
              </a:r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5B043DCD-D30B-47AE-A0A2-E1377FCA163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73747" y="1555907"/>
              <a:ext cx="3240000" cy="640574"/>
            </a:xfrm>
            <a:prstGeom prst="rect">
              <a:avLst/>
            </a:prstGeom>
            <a:solidFill>
              <a:srgbClr val="3366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marL="92082" lvl="0" indent="-92082" algn="ctr">
                <a:lnSpc>
                  <a:spcPct val="90000"/>
                </a:lnSpc>
                <a:spcAft>
                  <a:spcPts val="601"/>
                </a:spcAft>
                <a:buClr>
                  <a:srgbClr val="969696"/>
                </a:buClr>
              </a:pPr>
              <a:r>
                <a:rPr lang="de-DE" b="1" dirty="0">
                  <a:solidFill>
                    <a:prstClr val="white"/>
                  </a:solidFill>
                  <a:latin typeface="+mj-lt"/>
                </a:rPr>
                <a:t>Arbeitgeber und Mitarbeiter profitieren gleichzeitig</a:t>
              </a:r>
            </a:p>
          </p:txBody>
        </p:sp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CC9E519D-8F79-4C0B-ABDB-CBBC10FD29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66503" y="1555907"/>
              <a:ext cx="3240000" cy="640574"/>
            </a:xfrm>
            <a:prstGeom prst="rect">
              <a:avLst/>
            </a:prstGeom>
            <a:solidFill>
              <a:srgbClr val="3366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marL="92082" indent="-92082" algn="ctr">
                <a:lnSpc>
                  <a:spcPct val="90000"/>
                </a:lnSpc>
                <a:spcAft>
                  <a:spcPts val="601"/>
                </a:spcAft>
                <a:buClr>
                  <a:srgbClr val="969696"/>
                </a:buClr>
              </a:pPr>
              <a:r>
                <a:rPr lang="de-DE" b="1" dirty="0">
                  <a:solidFill>
                    <a:schemeClr val="bg1"/>
                  </a:solidFill>
                  <a:latin typeface="+mj-lt"/>
                </a:rPr>
                <a:t>Mehr Netto, gleichbleibende Personalkosten</a:t>
              </a:r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0E0E5E61-36C1-4C04-A070-A3491F0940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74676" y="2197138"/>
              <a:ext cx="3240000" cy="43955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648000" tIns="216000" rIns="72000" bIns="0" anchor="t" anchorCtr="0"/>
            <a:lstStyle/>
            <a:p>
              <a:pPr>
                <a:lnSpc>
                  <a:spcPct val="90000"/>
                </a:lnSpc>
                <a:spcAft>
                  <a:spcPts val="1001"/>
                </a:spcAft>
              </a:pPr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2.500 € Personalkosten je Mitarbeiter p.a. senken bei gleichem Nettoeinkommen</a:t>
              </a:r>
            </a:p>
            <a:p>
              <a:pPr>
                <a:lnSpc>
                  <a:spcPct val="90000"/>
                </a:lnSpc>
                <a:spcAft>
                  <a:spcPts val="1001"/>
                </a:spcAft>
              </a:pPr>
              <a:b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de-DE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B90DE62-3850-4F7F-9276-97BA4C6BB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624" y="2437079"/>
              <a:ext cx="522232" cy="522232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F8F59BF-782C-4188-980B-B318FFA6F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376" y="3558910"/>
              <a:ext cx="435622" cy="435622"/>
            </a:xfrm>
            <a:prstGeom prst="rect">
              <a:avLst/>
            </a:prstGeom>
          </p:spPr>
        </p:pic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DF55C477-FAB6-4BAF-B78F-F28B28EB34A7}"/>
                </a:ext>
              </a:extLst>
            </p:cNvPr>
            <p:cNvCxnSpPr/>
            <p:nvPr/>
          </p:nvCxnSpPr>
          <p:spPr>
            <a:xfrm>
              <a:off x="541840" y="4296286"/>
              <a:ext cx="352789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C0898C6-3151-43B7-9A63-9CBB7E8EF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556" y="4687795"/>
              <a:ext cx="484416" cy="484416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3F80D21-05FA-437E-8868-B29C9036F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376" y="5748195"/>
              <a:ext cx="455596" cy="455596"/>
            </a:xfrm>
            <a:prstGeom prst="rect">
              <a:avLst/>
            </a:prstGeom>
          </p:spPr>
        </p:pic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C28B8BBA-33F4-4C54-9D13-6FFE3094C6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75296" y="2190915"/>
              <a:ext cx="3240000" cy="44017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648000" tIns="216000" rIns="72000" bIns="0" anchor="t" anchorCtr="0"/>
            <a:lstStyle/>
            <a:p>
              <a:pPr>
                <a:lnSpc>
                  <a:spcPct val="90000"/>
                </a:lnSpc>
                <a:spcAft>
                  <a:spcPts val="1001"/>
                </a:spcAft>
              </a:pPr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500 € Personalkosten p.a. senken und 500 € p.a. mehr Nettoeinkommen</a:t>
              </a:r>
            </a:p>
            <a:p>
              <a:pPr>
                <a:lnSpc>
                  <a:spcPct val="90000"/>
                </a:lnSpc>
                <a:spcAft>
                  <a:spcPts val="1001"/>
                </a:spcAft>
              </a:pPr>
              <a:br>
                <a:rPr lang="de-DE" sz="1600" dirty="0">
                  <a:latin typeface="Calibri Light" panose="020F0302020204030204" pitchFamily="34" charset="0"/>
                </a:rPr>
              </a:br>
              <a:endParaRPr lang="de-DE" sz="1600" dirty="0">
                <a:latin typeface="Calibri Light" panose="020F0302020204030204" pitchFamily="34" charset="0"/>
              </a:endParaRP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C099F662-E03A-46FF-8E39-C478F47F9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282" y="2438278"/>
              <a:ext cx="522232" cy="522232"/>
            </a:xfrm>
            <a:prstGeom prst="rect">
              <a:avLst/>
            </a:prstGeom>
          </p:spPr>
        </p:pic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3C6FC116-1F4D-4907-A3F7-10CFF40DBBA8}"/>
                </a:ext>
              </a:extLst>
            </p:cNvPr>
            <p:cNvCxnSpPr/>
            <p:nvPr/>
          </p:nvCxnSpPr>
          <p:spPr>
            <a:xfrm>
              <a:off x="4638362" y="3223264"/>
              <a:ext cx="352789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306B6FF-EC51-47ED-92BC-D50863E90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48808">
              <a:off x="5171256" y="3604472"/>
              <a:ext cx="435622" cy="435622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9B994470-4276-427B-96F8-5B87FCA4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154">
              <a:off x="5147148" y="4692200"/>
              <a:ext cx="484416" cy="484416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F6E24A6A-CF60-4583-A7E2-32ADF9FFA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558" y="5748195"/>
              <a:ext cx="455596" cy="455596"/>
            </a:xfrm>
            <a:prstGeom prst="rect">
              <a:avLst/>
            </a:prstGeom>
          </p:spPr>
        </p:pic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5B28F181-E7EB-4C44-8C2C-EB6405A541A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56916" y="2190915"/>
              <a:ext cx="3240000" cy="44017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648000" tIns="216000" rIns="72000" bIns="0" anchor="t" anchorCtr="0"/>
            <a:lstStyle/>
            <a:p>
              <a:pPr>
                <a:lnSpc>
                  <a:spcPct val="90000"/>
                </a:lnSpc>
                <a:spcAft>
                  <a:spcPts val="1001"/>
                </a:spcAft>
              </a:pPr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1.000 € p.a. Nettoeinkommen mehr für Mitarbeiter bei gleichen Personalkosten</a:t>
              </a:r>
              <a:br>
                <a:rPr lang="de-DE" sz="1600" dirty="0">
                  <a:latin typeface="Calibri Light" panose="020F0302020204030204" pitchFamily="34" charset="0"/>
                </a:rPr>
              </a:br>
              <a:endParaRPr lang="de-DE" sz="1600" dirty="0">
                <a:latin typeface="Calibri Light" panose="020F0302020204030204" pitchFamily="34" charset="0"/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54FDD9C9-2E0E-41A9-A325-0C58BE1C4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94904" y="2427358"/>
              <a:ext cx="522232" cy="522232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F9FD399F-C9E8-4827-896C-648E2D3C1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548778" y="3540751"/>
              <a:ext cx="435622" cy="435622"/>
            </a:xfrm>
            <a:prstGeom prst="rect">
              <a:avLst/>
            </a:prstGeom>
          </p:spPr>
        </p:pic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CC067ECE-0DA0-4EFE-8FB9-B5958F5270B7}"/>
                </a:ext>
              </a:extLst>
            </p:cNvPr>
            <p:cNvCxnSpPr/>
            <p:nvPr/>
          </p:nvCxnSpPr>
          <p:spPr>
            <a:xfrm>
              <a:off x="8228955" y="4290063"/>
              <a:ext cx="352789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FBAB5AB9-50AF-47CE-A4BF-0248933FC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4081">
              <a:off x="8509838" y="4711550"/>
              <a:ext cx="484416" cy="484416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D66AADBC-39F3-4AA4-8E95-D6C61C3AC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4901" y="5748195"/>
              <a:ext cx="455596" cy="455596"/>
            </a:xfrm>
            <a:prstGeom prst="rect">
              <a:avLst/>
            </a:prstGeom>
          </p:spPr>
        </p:pic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8FEC2977-0049-480B-9395-BD1E62D731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2044" y="1556562"/>
              <a:ext cx="1012859" cy="640576"/>
            </a:xfrm>
            <a:prstGeom prst="rect">
              <a:avLst/>
            </a:prstGeom>
            <a:solidFill>
              <a:srgbClr val="00B0F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marL="92082" indent="-92082" algn="ctr">
                <a:lnSpc>
                  <a:spcPct val="90000"/>
                </a:lnSpc>
                <a:spcAft>
                  <a:spcPts val="601"/>
                </a:spcAft>
                <a:buClr>
                  <a:srgbClr val="969696"/>
                </a:buClr>
              </a:pPr>
              <a:r>
                <a:rPr lang="de-DE" b="1" dirty="0">
                  <a:solidFill>
                    <a:schemeClr val="bg1"/>
                  </a:solidFill>
                  <a:latin typeface="+mj-lt"/>
                </a:rPr>
                <a:t>Konzept</a:t>
              </a: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381BCFFD-38BB-4D72-AE94-1217A0A7C98F}"/>
                </a:ext>
              </a:extLst>
            </p:cNvPr>
            <p:cNvCxnSpPr>
              <a:cxnSpLocks/>
            </p:cNvCxnSpPr>
            <p:nvPr/>
          </p:nvCxnSpPr>
          <p:spPr>
            <a:xfrm>
              <a:off x="8166258" y="3223264"/>
              <a:ext cx="358164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C358EB79-85AF-4A1E-B20B-CA31BB829D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290063"/>
              <a:ext cx="9290208" cy="381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E6173CE5-EF4F-4AC5-BB61-A45C121E5FF1}"/>
                </a:ext>
              </a:extLst>
            </p:cNvPr>
            <p:cNvCxnSpPr>
              <a:cxnSpLocks/>
            </p:cNvCxnSpPr>
            <p:nvPr/>
          </p:nvCxnSpPr>
          <p:spPr>
            <a:xfrm>
              <a:off x="379497" y="5463314"/>
              <a:ext cx="1155532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2D5ACDC8-0B2A-4F40-88CA-D8433A3DA7C2}"/>
                </a:ext>
              </a:extLst>
            </p:cNvPr>
            <p:cNvSpPr txBox="1"/>
            <p:nvPr/>
          </p:nvSpPr>
          <p:spPr>
            <a:xfrm>
              <a:off x="2232048" y="3190831"/>
              <a:ext cx="2598431" cy="1158654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50 % weniger Personalkosten für anstehende Lohner-höhungen bei gleicher Nettolohnsteigerung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28374690-47FF-4B73-8C2F-29B5111E46F1}"/>
                </a:ext>
              </a:extLst>
            </p:cNvPr>
            <p:cNvSpPr txBox="1"/>
            <p:nvPr/>
          </p:nvSpPr>
          <p:spPr>
            <a:xfrm>
              <a:off x="2242497" y="4335920"/>
              <a:ext cx="2598431" cy="1158654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50 % weniger Personalkosten für Sonderzahlungen bei gleichem Nettogewinn für Mitarbeiter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7727C2A-393C-434C-92C1-E608A86CE728}"/>
                </a:ext>
              </a:extLst>
            </p:cNvPr>
            <p:cNvSpPr txBox="1"/>
            <p:nvPr/>
          </p:nvSpPr>
          <p:spPr>
            <a:xfrm>
              <a:off x="2259095" y="5496057"/>
              <a:ext cx="2598431" cy="1158654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4.500 € Personalkosten p.a. senken bei Neueinstellungen und gleichem Nettoeinkommen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3A986513-BF7D-4451-AB65-5439BCF3E078}"/>
                </a:ext>
              </a:extLst>
            </p:cNvPr>
            <p:cNvSpPr txBox="1"/>
            <p:nvPr/>
          </p:nvSpPr>
          <p:spPr>
            <a:xfrm>
              <a:off x="5626301" y="3371540"/>
              <a:ext cx="2598431" cy="897023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20 % weniger Personalkosten, 25 % mehr Netto als bei einer normalen Lohnerhöhung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943C8F12-3954-4F86-B472-006B0AE4D85E}"/>
                </a:ext>
              </a:extLst>
            </p:cNvPr>
            <p:cNvSpPr txBox="1"/>
            <p:nvPr/>
          </p:nvSpPr>
          <p:spPr>
            <a:xfrm>
              <a:off x="5636750" y="4319876"/>
              <a:ext cx="2598431" cy="1158654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25 % weniger Personalkosten bei Sonderzahlungen und 25 % Nettogewinn für Mitarbeiter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8EB34AD9-CCDA-4164-A618-D643B7186B47}"/>
                </a:ext>
              </a:extLst>
            </p:cNvPr>
            <p:cNvSpPr txBox="1"/>
            <p:nvPr/>
          </p:nvSpPr>
          <p:spPr>
            <a:xfrm>
              <a:off x="5653349" y="5510293"/>
              <a:ext cx="2598431" cy="1158654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2.000 € Personalkosten p.a. senken bei Neueinstellungen und 1.000 € Nettoeinkommen plus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D00EF613-14F2-4FA4-B3F3-BA31BB61CE8A}"/>
                </a:ext>
              </a:extLst>
            </p:cNvPr>
            <p:cNvSpPr txBox="1"/>
            <p:nvPr/>
          </p:nvSpPr>
          <p:spPr>
            <a:xfrm>
              <a:off x="9022500" y="3343067"/>
              <a:ext cx="2598431" cy="897023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50 % mehr Netto bei</a:t>
              </a:r>
            </a:p>
            <a:p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gleichen Lohnerhöhungs-</a:t>
              </a:r>
            </a:p>
            <a:p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Personalkosten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805AB0EC-5840-47B3-81EF-932030A96A36}"/>
                </a:ext>
              </a:extLst>
            </p:cNvPr>
            <p:cNvSpPr txBox="1"/>
            <p:nvPr/>
          </p:nvSpPr>
          <p:spPr>
            <a:xfrm>
              <a:off x="9023424" y="4303976"/>
              <a:ext cx="2598431" cy="1158654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50 % mehr Nettogewinn für Sonderzahlungen bei gleichbleibenden Personalkosten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91DBC486-1561-49C3-82AE-7BF4F591E5C1}"/>
                </a:ext>
              </a:extLst>
            </p:cNvPr>
            <p:cNvSpPr txBox="1"/>
            <p:nvPr/>
          </p:nvSpPr>
          <p:spPr>
            <a:xfrm>
              <a:off x="9030497" y="5595711"/>
              <a:ext cx="2598431" cy="897023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2.500 € p.a. Nettoeinkommen mehr bei Neueinstellungen und gleichen Personalkosten</a:t>
              </a: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1A9FF64C-FE7C-4853-9AF0-EA00ED804312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3229487"/>
              <a:ext cx="1161097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740B1EDF-8493-40FE-B87B-8D3943A19F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4290063"/>
              <a:ext cx="1161097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14C0E152-F7AC-482D-B89B-C87400C4FB22}"/>
                </a:ext>
              </a:extLst>
            </p:cNvPr>
            <p:cNvCxnSpPr>
              <a:cxnSpLocks/>
            </p:cNvCxnSpPr>
            <p:nvPr/>
          </p:nvCxnSpPr>
          <p:spPr>
            <a:xfrm>
              <a:off x="403051" y="5463314"/>
              <a:ext cx="1161097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hteck 44">
            <a:extLst>
              <a:ext uri="{FF2B5EF4-FFF2-40B4-BE49-F238E27FC236}">
                <a16:creationId xmlns:a16="http://schemas.microsoft.com/office/drawing/2014/main" id="{BB731761-EF17-4B25-A022-1E7C9FB6F306}"/>
              </a:ext>
            </a:extLst>
          </p:cNvPr>
          <p:cNvSpPr/>
          <p:nvPr/>
        </p:nvSpPr>
        <p:spPr>
          <a:xfrm>
            <a:off x="2635458" y="5745482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dirty="0">
                <a:solidFill>
                  <a:srgbClr val="FF0000"/>
                </a:solidFill>
              </a:rPr>
              <a:t>Wir erhöhen das Netto und Wohlbefinden Ihrer Mitarbeiter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und nicht Ihre Personalkosten</a:t>
            </a:r>
          </a:p>
        </p:txBody>
      </p:sp>
      <p:sp>
        <p:nvSpPr>
          <p:cNvPr id="46" name="Fußzeilenplatzhalter 45">
            <a:extLst>
              <a:ext uri="{FF2B5EF4-FFF2-40B4-BE49-F238E27FC236}">
                <a16:creationId xmlns:a16="http://schemas.microsoft.com/office/drawing/2014/main" id="{80F69339-CC9D-49A3-8DDE-DFF820B5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</a:t>
            </a:r>
            <a:r>
              <a:rPr lang="de-DE" dirty="0" err="1"/>
              <a:t>NettoFinanz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4161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EA071-5B0B-4DF0-926D-C34923B80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Ihr Ansprechpartner</a:t>
            </a:r>
            <a:endParaRPr lang="de-DE" dirty="0">
              <a:effectLst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B0FC32-E776-4E88-AEFA-538C3F013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rtl="0" eaLnBrk="1" latinLnBrk="0" hangingPunct="0">
              <a:buNone/>
            </a:pP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Siegfried Mai, Dipl. Kfm.</a:t>
            </a:r>
          </a:p>
          <a:p>
            <a:pPr marL="0" indent="0" rtl="0" eaLnBrk="1" latinLnBrk="0" hangingPunct="0">
              <a:buNone/>
            </a:pPr>
            <a:r>
              <a:rPr lang="de-DE" sz="20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NettoFinanz</a:t>
            </a: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München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 rtl="0" eaLnBrk="1" latinLnBrk="0" hangingPunct="0">
              <a:buNone/>
            </a:pPr>
            <a:r>
              <a:rPr lang="de-DE" sz="2000" kern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Quiddestraße</a:t>
            </a: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46</a:t>
            </a:r>
          </a:p>
          <a:p>
            <a:pPr marL="0" indent="0" rtl="0" eaLnBrk="1" latinLnBrk="0" hangingPunct="0">
              <a:buNone/>
            </a:pP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81735 München</a:t>
            </a:r>
          </a:p>
          <a:p>
            <a:pPr marL="0" indent="0" rtl="0" eaLnBrk="1" latinLnBrk="0" hangingPunc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 rtl="0" eaLnBrk="1" latinLnBrk="0" hangingPunct="0">
              <a:buNone/>
            </a:pP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Telefon 089/43651895 </a:t>
            </a:r>
          </a:p>
          <a:p>
            <a:pPr marL="0" indent="0" rtl="0" eaLnBrk="1" latinLnBrk="0" hangingPunct="0">
              <a:buNone/>
            </a:pP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Mobil 0177/3920395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 rtl="0" eaLnBrk="1" latinLnBrk="0" hangingPunct="0">
              <a:buNone/>
            </a:pPr>
            <a:r>
              <a:rPr lang="de-DE" sz="2000" kern="1200" dirty="0">
                <a:solidFill>
                  <a:schemeClr val="tx1"/>
                </a:solidFill>
                <a:effectLst/>
                <a:hlinkClick r:id="rId2"/>
              </a:rPr>
              <a:t>s.mai@nettofinanz.eu</a:t>
            </a:r>
            <a:r>
              <a:rPr lang="de-DE" sz="2000" kern="1200" dirty="0">
                <a:solidFill>
                  <a:schemeClr val="tx1"/>
                </a:solidFill>
                <a:effectLst/>
              </a:rPr>
              <a:t>           </a:t>
            </a:r>
          </a:p>
          <a:p>
            <a:pPr marL="0" indent="0" rtl="0" eaLnBrk="1" latinLnBrk="0" hangingPunct="0">
              <a:buNone/>
            </a:pPr>
            <a:r>
              <a:rPr lang="de-DE" sz="2000" kern="1200" dirty="0">
                <a:solidFill>
                  <a:schemeClr val="tx1"/>
                </a:solidFill>
                <a:effectLst/>
                <a:hlinkClick r:id="rId3"/>
              </a:rPr>
              <a:t>http://nettofinanz.eu</a:t>
            </a:r>
            <a:r>
              <a:rPr lang="de-DE" sz="2000" kern="1200" dirty="0">
                <a:solidFill>
                  <a:schemeClr val="tx1"/>
                </a:solidFill>
                <a:effectLst/>
              </a:rPr>
              <a:t> </a:t>
            </a:r>
          </a:p>
          <a:p>
            <a:pPr marL="0" indent="0" rtl="0" eaLnBrk="1" latinLnBrk="0" hangingPunct="0">
              <a:buNone/>
            </a:pPr>
            <a:endParaRPr lang="de-DE" dirty="0">
              <a:effectLst/>
            </a:endParaRPr>
          </a:p>
          <a:p>
            <a:pPr marL="0" indent="0" rtl="0" eaLnBrk="1" latinLnBrk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Versicherungsmakler nach §34d (1) GewO</a:t>
            </a:r>
            <a:endParaRPr lang="de-DE" sz="18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 rtl="0" eaLnBrk="1" latinLnBrk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Vermittlerregisternummer: D-P36A-IEBBH-96</a:t>
            </a:r>
          </a:p>
          <a:p>
            <a:pPr marL="0" indent="0" rtl="0" eaLnBrk="1" latinLnBrk="0" hangingPunc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 rtl="0" eaLnBrk="1" latinLnBrk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Finanzmakler nach §34f (1) GewO</a:t>
            </a:r>
            <a:endParaRPr lang="de-DE" sz="18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 rtl="0" eaLnBrk="1" latinLnBrk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Vermittlerregisternummer: D-F-155-BGLU-94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34EC78-429A-4D42-B638-09441A22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BAD956-F465-4065-89E7-7A637FE0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NettoFinanz</a:t>
            </a: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5761488F-67F4-45AC-B9CE-3D64D6229C1A}"/>
              </a:ext>
            </a:extLst>
          </p:cNvPr>
          <p:cNvSpPr/>
          <p:nvPr/>
        </p:nvSpPr>
        <p:spPr>
          <a:xfrm>
            <a:off x="7316735" y="4702690"/>
            <a:ext cx="4171568" cy="11409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algn="ctr" hangingPunc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Calibri" pitchFamily="34"/>
              </a:defRPr>
            </a:pPr>
            <a:r>
              <a:rPr lang="de-DE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In toller Zusammenarbeit mit dem</a:t>
            </a:r>
          </a:p>
          <a:p>
            <a:pPr algn="ctr" hangingPunc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Calibri" pitchFamily="34"/>
              </a:defRPr>
            </a:pP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Institut für Betriebliches Entgeltmanagement</a:t>
            </a:r>
            <a:b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</a:b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80331 München  </a:t>
            </a:r>
          </a:p>
          <a:p>
            <a:pPr algn="ctr" hangingPunc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Calibri" pitchFamily="34"/>
              </a:defRPr>
            </a:pPr>
            <a:r>
              <a:rPr lang="de-D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/>
                <a:ea typeface="Microsoft YaHei" pitchFamily="2"/>
                <a:cs typeface="Mangal" pitchFamily="2"/>
              </a:rPr>
              <a:t> https://www.institut-be.de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A4F091C-D478-4D0F-9E41-022D07BF6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897" y="1045274"/>
            <a:ext cx="1364613" cy="17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25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995D5-7BD4-47BD-85AB-C48CFFEA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rPr>
              <a:t>Rechtliche Hinweise/Disclaimer</a:t>
            </a:r>
            <a:endParaRPr lang="de-DE" dirty="0">
              <a:effectLst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DFAB14-D469-4738-99D3-DDB7F6339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876"/>
            <a:ext cx="6547338" cy="4779087"/>
          </a:xfrm>
        </p:spPr>
        <p:txBody>
          <a:bodyPr>
            <a:normAutofit/>
          </a:bodyPr>
          <a:lstStyle/>
          <a:p>
            <a:pPr marL="0" indent="0" rtl="0" eaLnBrk="1" latinLnBrk="0" hangingPunct="1">
              <a:buNone/>
            </a:pP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Diese Präsentation ist Eigentum von Siegfried Mai.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 rtl="0" eaLnBrk="1" latinLnBrk="0" hangingPunct="1">
              <a:buNone/>
            </a:pP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Der Empfänger dieser Präsentation ist nur ermächtigt, diese für eigene Zwecke zu verwenden.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 rtl="0" eaLnBrk="1" latinLnBrk="0" hangingPunct="1">
              <a:buNone/>
            </a:pP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Eine Weitergabe an Dritte in Gänze oder in Teilen ist nur</a:t>
            </a:r>
            <a:b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nach der ausdrücklichen vorherigen Genehmigung durch Siegfried Mai zulässig.</a:t>
            </a:r>
          </a:p>
          <a:p>
            <a:pPr marL="0" indent="0" rtl="0" eaLnBrk="1" latinLnBrk="0" hangingPunct="1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 rtl="0" eaLnBrk="1" latinLnBrk="0" hangingPunct="1">
              <a:buNone/>
            </a:pP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Zuwiderhandlungen werden rechtlich verfolgt.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 rtl="0" eaLnBrk="1" latinLnBrk="0" hangingPunct="1">
              <a:buNone/>
            </a:pP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Die Präsentation dient zur Orientierung und Information des Benutzers und erhebt keinen Anspruch auf Vollständigkeit.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de-DE" sz="200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Eine Haftung für Handlungen oder Vertragsabschlüsse aufgrund der Informationen aus dieser Präsentation wird hiermit ausdrücklich ausgeschlossen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55BD4E-4A49-459B-9C53-37466D619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66CF4-1405-4582-B44C-DC1D02FA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</a:t>
            </a:r>
            <a:r>
              <a:rPr lang="de-DE" dirty="0" err="1"/>
              <a:t>NettoFinanz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7137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50743-1CD0-4063-8120-3BEF2F00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I.B.E. – Institut für Betriebliches Entgeltmanagement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43FC4C-FD45-4209-A12E-25C5EDF21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097499-656C-4F33-889C-045A54095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</a:t>
            </a:r>
            <a:r>
              <a:rPr lang="de-DE" dirty="0" err="1"/>
              <a:t>NettoFinanz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D6395A7-C312-430A-8B2C-66E95730B399}"/>
              </a:ext>
            </a:extLst>
          </p:cNvPr>
          <p:cNvGrpSpPr/>
          <p:nvPr/>
        </p:nvGrpSpPr>
        <p:grpSpPr>
          <a:xfrm>
            <a:off x="1300844" y="2337233"/>
            <a:ext cx="9584823" cy="2496555"/>
            <a:chOff x="521544" y="2068561"/>
            <a:chExt cx="9584823" cy="2496555"/>
          </a:xfrm>
        </p:grpSpPr>
        <p:sp>
          <p:nvSpPr>
            <p:cNvPr id="7" name="Richtungspfeil 59">
              <a:extLst>
                <a:ext uri="{FF2B5EF4-FFF2-40B4-BE49-F238E27FC236}">
                  <a16:creationId xmlns:a16="http://schemas.microsoft.com/office/drawing/2014/main" id="{FB42E223-AC6C-4762-BC45-5DFEDA10AB74}"/>
                </a:ext>
              </a:extLst>
            </p:cNvPr>
            <p:cNvSpPr/>
            <p:nvPr/>
          </p:nvSpPr>
          <p:spPr bwMode="gray">
            <a:xfrm>
              <a:off x="521544" y="3096895"/>
              <a:ext cx="1635021" cy="1468221"/>
            </a:xfrm>
            <a:prstGeom prst="homePlate">
              <a:avLst>
                <a:gd name="adj" fmla="val 25728"/>
              </a:avLst>
            </a:prstGeom>
            <a:solidFill>
              <a:schemeClr val="bg2">
                <a:lumMod val="95000"/>
              </a:schemeClr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lIns="108000" tIns="0" rIns="0" bIns="0" anchor="ctr"/>
            <a:lstStyle/>
            <a:p>
              <a:pPr algn="ctr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/>
                <a:t>Oktober 2015 </a:t>
              </a:r>
            </a:p>
            <a:p>
              <a:pPr algn="ctr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/>
                <a:t>gegründet</a:t>
              </a:r>
            </a:p>
          </p:txBody>
        </p:sp>
        <p:sp>
          <p:nvSpPr>
            <p:cNvPr id="8" name="Eingekerbter Richtungspfeil 51">
              <a:extLst>
                <a:ext uri="{FF2B5EF4-FFF2-40B4-BE49-F238E27FC236}">
                  <a16:creationId xmlns:a16="http://schemas.microsoft.com/office/drawing/2014/main" id="{17C46840-0737-4587-8E50-C901F447F051}"/>
                </a:ext>
              </a:extLst>
            </p:cNvPr>
            <p:cNvSpPr/>
            <p:nvPr/>
          </p:nvSpPr>
          <p:spPr bwMode="gray">
            <a:xfrm>
              <a:off x="5061490" y="3096895"/>
              <a:ext cx="1865650" cy="1468221"/>
            </a:xfrm>
            <a:prstGeom prst="chevron">
              <a:avLst>
                <a:gd name="adj" fmla="val 25237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 extrusionH="254000"/>
          </p:spPr>
          <p:txBody>
            <a:bodyPr wrap="none" lIns="324000" tIns="0" rIns="1043999" bIns="0" anchor="ctr"/>
            <a:lstStyle/>
            <a:p>
              <a:pPr>
                <a:spcAft>
                  <a:spcPts val="1001"/>
                </a:spcAft>
              </a:pPr>
              <a:r>
                <a:rPr lang="de-DE" b="1" dirty="0">
                  <a:solidFill>
                    <a:schemeClr val="bg2"/>
                  </a:solidFill>
                </a:rPr>
                <a:t>  100 %</a:t>
              </a:r>
            </a:p>
            <a:p>
              <a:pPr>
                <a:spcAft>
                  <a:spcPts val="1001"/>
                </a:spcAft>
              </a:pPr>
              <a:r>
                <a:rPr lang="de-DE" b="1" dirty="0">
                  <a:solidFill>
                    <a:schemeClr val="bg2"/>
                  </a:solidFill>
                </a:rPr>
                <a:t>Investoren</a:t>
              </a:r>
            </a:p>
            <a:p>
              <a:pPr>
                <a:spcAft>
                  <a:spcPts val="1001"/>
                </a:spcAft>
              </a:pPr>
              <a:r>
                <a:rPr lang="de-DE" b="1" dirty="0">
                  <a:solidFill>
                    <a:schemeClr val="bg2"/>
                  </a:solidFill>
                </a:rPr>
                <a:t>     frei </a:t>
              </a:r>
            </a:p>
          </p:txBody>
        </p:sp>
        <p:sp>
          <p:nvSpPr>
            <p:cNvPr id="9" name="Eingekerbter Richtungspfeil 49">
              <a:extLst>
                <a:ext uri="{FF2B5EF4-FFF2-40B4-BE49-F238E27FC236}">
                  <a16:creationId xmlns:a16="http://schemas.microsoft.com/office/drawing/2014/main" id="{1427F1BE-DB01-4BB9-B39B-E3E83B49ACAE}"/>
                </a:ext>
              </a:extLst>
            </p:cNvPr>
            <p:cNvSpPr/>
            <p:nvPr/>
          </p:nvSpPr>
          <p:spPr bwMode="gray">
            <a:xfrm>
              <a:off x="1868621" y="3096895"/>
              <a:ext cx="1865650" cy="1468221"/>
            </a:xfrm>
            <a:prstGeom prst="chevron">
              <a:avLst>
                <a:gd name="adj" fmla="val 25237"/>
              </a:avLst>
            </a:prstGeom>
            <a:solidFill>
              <a:schemeClr val="bg2">
                <a:lumMod val="95000"/>
              </a:schemeClr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108000" tIns="0" rIns="0" bIns="0" anchor="ctr"/>
            <a:lstStyle/>
            <a:p>
              <a:pPr marL="87320">
                <a:lnSpc>
                  <a:spcPct val="30000"/>
                </a:lnSpc>
                <a:spcAft>
                  <a:spcPts val="1001"/>
                </a:spcAft>
              </a:pPr>
              <a:endParaRPr lang="de-DE" sz="1400" b="1" dirty="0"/>
            </a:p>
            <a:p>
              <a:pPr marL="87320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/>
                <a:t>Hauptsitz</a:t>
              </a:r>
            </a:p>
            <a:p>
              <a:pPr marL="87320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dirty="0"/>
                <a:t>München</a:t>
              </a:r>
            </a:p>
            <a:p>
              <a:pPr marL="87320">
                <a:lnSpc>
                  <a:spcPct val="30000"/>
                </a:lnSpc>
                <a:spcAft>
                  <a:spcPts val="1001"/>
                </a:spcAft>
              </a:pPr>
              <a:endParaRPr lang="de-DE" sz="1400" b="1" dirty="0"/>
            </a:p>
            <a:p>
              <a:pPr marL="87320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/>
                <a:t>    Büros </a:t>
              </a:r>
            </a:p>
            <a:p>
              <a:pPr marL="87320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/>
                <a:t> </a:t>
              </a:r>
              <a:r>
                <a:rPr lang="de-DE" sz="1400" dirty="0"/>
                <a:t>Hannover</a:t>
              </a:r>
            </a:p>
            <a:p>
              <a:pPr marL="87320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dirty="0"/>
                <a:t>Crailsheim</a:t>
              </a:r>
            </a:p>
          </p:txBody>
        </p:sp>
        <p:sp>
          <p:nvSpPr>
            <p:cNvPr id="10" name="Eingekerbter Richtungspfeil 47">
              <a:extLst>
                <a:ext uri="{FF2B5EF4-FFF2-40B4-BE49-F238E27FC236}">
                  <a16:creationId xmlns:a16="http://schemas.microsoft.com/office/drawing/2014/main" id="{AC8E65F0-0D00-4923-90E4-4B0DB740E6B6}"/>
                </a:ext>
              </a:extLst>
            </p:cNvPr>
            <p:cNvSpPr/>
            <p:nvPr/>
          </p:nvSpPr>
          <p:spPr bwMode="gray">
            <a:xfrm>
              <a:off x="6648722" y="3096895"/>
              <a:ext cx="1865650" cy="1468221"/>
            </a:xfrm>
            <a:prstGeom prst="chevron">
              <a:avLst>
                <a:gd name="adj" fmla="val 25237"/>
              </a:avLst>
            </a:prstGeom>
            <a:solidFill>
              <a:schemeClr val="bg2">
                <a:lumMod val="95000"/>
              </a:schemeClr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108000" tIns="0" rIns="0" bIns="0" anchor="ctr"/>
            <a:lstStyle/>
            <a:p>
              <a:pPr marL="92082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>
                  <a:solidFill>
                    <a:prstClr val="black"/>
                  </a:solidFill>
                </a:rPr>
                <a:t>      über</a:t>
              </a:r>
            </a:p>
            <a:p>
              <a:pPr marL="92082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>
                  <a:solidFill>
                    <a:prstClr val="black"/>
                  </a:solidFill>
                </a:rPr>
                <a:t>160 Berater</a:t>
              </a:r>
            </a:p>
            <a:p>
              <a:pPr marL="92082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>
                  <a:solidFill>
                    <a:prstClr val="black"/>
                  </a:solidFill>
                </a:rPr>
                <a:t>bundesweit</a:t>
              </a:r>
            </a:p>
          </p:txBody>
        </p:sp>
        <p:sp>
          <p:nvSpPr>
            <p:cNvPr id="11" name="Eingekerbter Richtungspfeil 29">
              <a:extLst>
                <a:ext uri="{FF2B5EF4-FFF2-40B4-BE49-F238E27FC236}">
                  <a16:creationId xmlns:a16="http://schemas.microsoft.com/office/drawing/2014/main" id="{A45A89F0-2CDD-44EB-87C5-12F0C814BA0E}"/>
                </a:ext>
              </a:extLst>
            </p:cNvPr>
            <p:cNvSpPr/>
            <p:nvPr/>
          </p:nvSpPr>
          <p:spPr bwMode="gray">
            <a:xfrm>
              <a:off x="8253825" y="3096895"/>
              <a:ext cx="1852542" cy="1468221"/>
            </a:xfrm>
            <a:prstGeom prst="chevron">
              <a:avLst>
                <a:gd name="adj" fmla="val 25237"/>
              </a:avLst>
            </a:prstGeom>
            <a:solidFill>
              <a:schemeClr val="bg2">
                <a:lumMod val="95000"/>
              </a:schemeClr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108000" tIns="0" rIns="0" bIns="0" anchor="ctr"/>
            <a:lstStyle/>
            <a:p>
              <a:pPr algn="ctr">
                <a:lnSpc>
                  <a:spcPct val="30000"/>
                </a:lnSpc>
                <a:spcAft>
                  <a:spcPts val="1001"/>
                </a:spcAft>
              </a:pPr>
              <a:endParaRPr lang="de-DE" sz="1400" b="1" dirty="0"/>
            </a:p>
            <a:p>
              <a:pPr algn="ctr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/>
                <a:t>über 1.100</a:t>
              </a:r>
            </a:p>
            <a:p>
              <a:pPr algn="ctr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/>
                <a:t>Unternehmer-</a:t>
              </a:r>
            </a:p>
            <a:p>
              <a:pPr algn="ctr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 err="1"/>
                <a:t>kunden</a:t>
              </a:r>
              <a:endParaRPr lang="de-DE" sz="1400" b="1" dirty="0"/>
            </a:p>
            <a:p>
              <a:pPr algn="ctr">
                <a:lnSpc>
                  <a:spcPct val="30000"/>
                </a:lnSpc>
                <a:spcAft>
                  <a:spcPts val="1001"/>
                </a:spcAft>
              </a:pPr>
              <a:r>
                <a:rPr lang="de-DE" sz="1400" b="1" dirty="0"/>
                <a:t>  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B5D58B3-679E-4E56-9787-033B4162C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0470" y="2068561"/>
              <a:ext cx="1111905" cy="10112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A7A2151-7E09-43E7-85ED-4D9298456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9786" y="2187119"/>
              <a:ext cx="898630" cy="7349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D9AC9990-EF06-492A-ACEE-02DED6135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4419" y="2184474"/>
              <a:ext cx="895722" cy="7349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44BA9B34-5C43-434C-B21E-86C4DF256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947" y="2182437"/>
              <a:ext cx="974373" cy="7401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AE73687A-08C0-4FC3-A407-51D26BCF0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642" y="2109450"/>
              <a:ext cx="965144" cy="8201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B17C196C-3DE2-4853-9AD4-F3D2A760B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882" y="2189487"/>
              <a:ext cx="744306" cy="7325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Eingekerbter Richtungspfeil 51">
              <a:extLst>
                <a:ext uri="{FF2B5EF4-FFF2-40B4-BE49-F238E27FC236}">
                  <a16:creationId xmlns:a16="http://schemas.microsoft.com/office/drawing/2014/main" id="{84F89BDE-8B4F-440A-9670-EFD0ED7217FE}"/>
                </a:ext>
              </a:extLst>
            </p:cNvPr>
            <p:cNvSpPr/>
            <p:nvPr/>
          </p:nvSpPr>
          <p:spPr bwMode="gray">
            <a:xfrm>
              <a:off x="3465057" y="3096895"/>
              <a:ext cx="1865650" cy="1468221"/>
            </a:xfrm>
            <a:prstGeom prst="chevron">
              <a:avLst>
                <a:gd name="adj" fmla="val 25237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 extrusionH="254000"/>
          </p:spPr>
          <p:txBody>
            <a:bodyPr wrap="none" lIns="324000" tIns="0" rIns="1043999" bIns="0" anchor="ctr"/>
            <a:lstStyle/>
            <a:p>
              <a:pPr>
                <a:spcAft>
                  <a:spcPts val="1001"/>
                </a:spcAft>
              </a:pPr>
              <a:r>
                <a:rPr lang="de-DE" b="1" dirty="0">
                  <a:solidFill>
                    <a:schemeClr val="bg2"/>
                  </a:solidFill>
                </a:rPr>
                <a:t> 100 % </a:t>
              </a:r>
            </a:p>
            <a:p>
              <a:pPr>
                <a:spcAft>
                  <a:spcPts val="1001"/>
                </a:spcAft>
              </a:pPr>
              <a:r>
                <a:rPr lang="de-DE" b="1" dirty="0">
                  <a:solidFill>
                    <a:schemeClr val="bg2"/>
                  </a:solidFill>
                </a:rPr>
                <a:t>Inhaber</a:t>
              </a:r>
            </a:p>
            <a:p>
              <a:pPr>
                <a:spcAft>
                  <a:spcPts val="1001"/>
                </a:spcAft>
              </a:pPr>
              <a:r>
                <a:rPr lang="de-DE" b="1" dirty="0">
                  <a:solidFill>
                    <a:schemeClr val="bg2"/>
                  </a:solidFill>
                </a:rPr>
                <a:t>geführt 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0AB76CF6-E992-476C-B370-B98B3C3C124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302818" y="1559403"/>
            <a:ext cx="11111047" cy="54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21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I.B.E. - der Experte für Ihr 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digitales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Betriebliches Entgeltmanagement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6564CBD-026E-4682-917E-344E66F8A990}"/>
              </a:ext>
            </a:extLst>
          </p:cNvPr>
          <p:cNvSpPr/>
          <p:nvPr/>
        </p:nvSpPr>
        <p:spPr>
          <a:xfrm>
            <a:off x="2792790" y="5271903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dirty="0">
                <a:solidFill>
                  <a:srgbClr val="FF0000"/>
                </a:solidFill>
              </a:rPr>
              <a:t>Wir erhöhen das Netto und das Wohlbefinden Ihrer Mitarbeiter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und nicht Ihre Personalkosten</a:t>
            </a:r>
          </a:p>
        </p:txBody>
      </p:sp>
    </p:spTree>
    <p:extLst>
      <p:ext uri="{BB962C8B-B14F-4D97-AF65-F5344CB8AC3E}">
        <p14:creationId xmlns:p14="http://schemas.microsoft.com/office/powerpoint/2010/main" val="43274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FEBFD-6D02-4CA7-9BEE-DD978382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Referenzen – Über 1.600 Unternehmen und öffentliche Einrichtungen vertrauen uns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54DEE9-AB32-4FC7-B9C7-3D5C1E71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335D1E-8567-48B6-998B-A0B2BB0B4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NettoFinanz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845B9F1-F150-447D-BD4D-7C4F754AB6B7}"/>
              </a:ext>
            </a:extLst>
          </p:cNvPr>
          <p:cNvGrpSpPr/>
          <p:nvPr/>
        </p:nvGrpSpPr>
        <p:grpSpPr>
          <a:xfrm>
            <a:off x="838199" y="1472846"/>
            <a:ext cx="10510115" cy="4158842"/>
            <a:chOff x="404563" y="1654340"/>
            <a:chExt cx="11404435" cy="4457947"/>
          </a:xfrm>
        </p:grpSpPr>
        <p:pic>
          <p:nvPicPr>
            <p:cNvPr id="8" name="Bild 44">
              <a:extLst>
                <a:ext uri="{FF2B5EF4-FFF2-40B4-BE49-F238E27FC236}">
                  <a16:creationId xmlns:a16="http://schemas.microsoft.com/office/drawing/2014/main" id="{CB0F728B-F04F-41DB-AFB0-69CDE5A8D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0602" y="1654340"/>
              <a:ext cx="2198396" cy="1403999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9" name="Bild 41">
              <a:extLst>
                <a:ext uri="{FF2B5EF4-FFF2-40B4-BE49-F238E27FC236}">
                  <a16:creationId xmlns:a16="http://schemas.microsoft.com/office/drawing/2014/main" id="{264A6E8E-07CE-48B6-B545-7637191A8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3" y="1654340"/>
              <a:ext cx="2198396" cy="1404000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10" name="Bild 22">
              <a:extLst>
                <a:ext uri="{FF2B5EF4-FFF2-40B4-BE49-F238E27FC236}">
                  <a16:creationId xmlns:a16="http://schemas.microsoft.com/office/drawing/2014/main" id="{1BEB0B43-68C9-47E9-BD1A-B7A312BC2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265" y="1654371"/>
              <a:ext cx="2198300" cy="1403938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DF3E85D-966C-4755-83AC-866C8FE2CD1C}"/>
                </a:ext>
              </a:extLst>
            </p:cNvPr>
            <p:cNvSpPr/>
            <p:nvPr/>
          </p:nvSpPr>
          <p:spPr>
            <a:xfrm>
              <a:off x="472127" y="1736726"/>
              <a:ext cx="6622807" cy="369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65" indent="-285765">
                <a:buBlip>
                  <a:blip r:embed="rId5"/>
                </a:buBlip>
              </a:pPr>
              <a:endParaRPr lang="de-DE" altLang="de-DE" sz="1801" dirty="0"/>
            </a:p>
          </p:txBody>
        </p:sp>
        <p:pic>
          <p:nvPicPr>
            <p:cNvPr id="12" name="Bild 20">
              <a:extLst>
                <a:ext uri="{FF2B5EF4-FFF2-40B4-BE49-F238E27FC236}">
                  <a16:creationId xmlns:a16="http://schemas.microsoft.com/office/drawing/2014/main" id="{168D58AA-AADA-49D2-BC4D-2F01B8A49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7583" y="3171201"/>
              <a:ext cx="2198396" cy="1403999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13" name="Bild 37">
              <a:extLst>
                <a:ext uri="{FF2B5EF4-FFF2-40B4-BE49-F238E27FC236}">
                  <a16:creationId xmlns:a16="http://schemas.microsoft.com/office/drawing/2014/main" id="{84D9E8CC-9C76-44AE-A36F-E1C0707A7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3" y="3171201"/>
              <a:ext cx="2198396" cy="1404000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14" name="Bild 38">
              <a:extLst>
                <a:ext uri="{FF2B5EF4-FFF2-40B4-BE49-F238E27FC236}">
                  <a16:creationId xmlns:a16="http://schemas.microsoft.com/office/drawing/2014/main" id="{7323BAE3-D7E4-4D0C-873F-996A5C7E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564" y="4708288"/>
              <a:ext cx="2198396" cy="1403999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15" name="Bild 39">
              <a:extLst>
                <a:ext uri="{FF2B5EF4-FFF2-40B4-BE49-F238E27FC236}">
                  <a16:creationId xmlns:a16="http://schemas.microsoft.com/office/drawing/2014/main" id="{C3827F46-22B5-4544-852E-9E91EB769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073" y="3171201"/>
              <a:ext cx="2198396" cy="1404000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16" name="Bild 40">
              <a:extLst>
                <a:ext uri="{FF2B5EF4-FFF2-40B4-BE49-F238E27FC236}">
                  <a16:creationId xmlns:a16="http://schemas.microsoft.com/office/drawing/2014/main" id="{6AC7EE8D-B438-4D09-BA5B-E5A6527AA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09094" y="4713504"/>
              <a:ext cx="2198396" cy="1393566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17" name="Bild 42">
              <a:extLst>
                <a:ext uri="{FF2B5EF4-FFF2-40B4-BE49-F238E27FC236}">
                  <a16:creationId xmlns:a16="http://schemas.microsoft.com/office/drawing/2014/main" id="{C0EED6C3-76FE-424B-9DBF-293AE19D9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870" y="1654340"/>
              <a:ext cx="2198396" cy="1404000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18" name="Bild 43">
              <a:extLst>
                <a:ext uri="{FF2B5EF4-FFF2-40B4-BE49-F238E27FC236}">
                  <a16:creationId xmlns:a16="http://schemas.microsoft.com/office/drawing/2014/main" id="{F63BE6AF-5433-4F82-85E6-101A575F6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0602" y="4708288"/>
              <a:ext cx="2198396" cy="1403999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19" name="Bild 45">
              <a:extLst>
                <a:ext uri="{FF2B5EF4-FFF2-40B4-BE49-F238E27FC236}">
                  <a16:creationId xmlns:a16="http://schemas.microsoft.com/office/drawing/2014/main" id="{A4B92475-C4D2-4D62-AABD-53893169B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09093" y="3184363"/>
              <a:ext cx="2198396" cy="1377676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20" name="Bild 46">
              <a:extLst>
                <a:ext uri="{FF2B5EF4-FFF2-40B4-BE49-F238E27FC236}">
                  <a16:creationId xmlns:a16="http://schemas.microsoft.com/office/drawing/2014/main" id="{ECA6CCD2-2FC4-4448-8BF3-C15F301CF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237" y="1654340"/>
              <a:ext cx="2198396" cy="1404000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21" name="Bild 47">
              <a:extLst>
                <a:ext uri="{FF2B5EF4-FFF2-40B4-BE49-F238E27FC236}">
                  <a16:creationId xmlns:a16="http://schemas.microsoft.com/office/drawing/2014/main" id="{05F57851-9E16-4B85-94E8-C20A74CC4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6073" y="4708288"/>
              <a:ext cx="2198396" cy="1403999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22" name="Bild 48">
              <a:extLst>
                <a:ext uri="{FF2B5EF4-FFF2-40B4-BE49-F238E27FC236}">
                  <a16:creationId xmlns:a16="http://schemas.microsoft.com/office/drawing/2014/main" id="{F9816119-4FA7-4530-AA89-D7F89D2BE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0602" y="3171201"/>
              <a:ext cx="2198396" cy="1403999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  <p:pic>
          <p:nvPicPr>
            <p:cNvPr id="23" name="Bild 49">
              <a:extLst>
                <a:ext uri="{FF2B5EF4-FFF2-40B4-BE49-F238E27FC236}">
                  <a16:creationId xmlns:a16="http://schemas.microsoft.com/office/drawing/2014/main" id="{5A14FC2E-61D4-4C9D-A60F-037CEB551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7583" y="4708288"/>
              <a:ext cx="2198396" cy="1403999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5000"/>
                </a:srgbClr>
              </a:outerShdw>
            </a:effectLst>
          </p:spPr>
        </p:pic>
      </p:grpSp>
      <p:sp>
        <p:nvSpPr>
          <p:cNvPr id="24" name="Rechteck 23">
            <a:extLst>
              <a:ext uri="{FF2B5EF4-FFF2-40B4-BE49-F238E27FC236}">
                <a16:creationId xmlns:a16="http://schemas.microsoft.com/office/drawing/2014/main" id="{335BE59C-245E-4587-9B8D-7B5471CE69B1}"/>
              </a:ext>
            </a:extLst>
          </p:cNvPr>
          <p:cNvSpPr/>
          <p:nvPr/>
        </p:nvSpPr>
        <p:spPr>
          <a:xfrm>
            <a:off x="838199" y="5853416"/>
            <a:ext cx="10357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 lassen z.B. Baby Walz – Versandhandel – 2400 MA, Autohaus Koch - drittgrößter VW, AUDI Händler in Deutschland,  Spedition GEIS - 2.800 MA oder auch über 100 Steuerberater ihre Benefits von uns verwalten</a:t>
            </a:r>
          </a:p>
        </p:txBody>
      </p:sp>
    </p:spTree>
    <p:extLst>
      <p:ext uri="{BB962C8B-B14F-4D97-AF65-F5344CB8AC3E}">
        <p14:creationId xmlns:p14="http://schemas.microsoft.com/office/powerpoint/2010/main" val="3603934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741529-B84E-4741-83F0-BADBB9F9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man den richtigen Mitarbeiter findet und bindet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55CFE5-7A6B-46C5-9C2D-0349B590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8E5FAB7A-C3CC-468E-A5A6-8C41BCE3FCAE}"/>
              </a:ext>
            </a:extLst>
          </p:cNvPr>
          <p:cNvSpPr txBox="1">
            <a:spLocks/>
          </p:cNvSpPr>
          <p:nvPr/>
        </p:nvSpPr>
        <p:spPr bwMode="gray">
          <a:xfrm>
            <a:off x="920906" y="4537257"/>
            <a:ext cx="10219271" cy="48848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3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lang="de-DE" sz="5400" b="0" i="0" kern="120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2" dirty="0"/>
              <a:t>WAR OF TALENTS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A17254A-8CDC-4022-8923-57312312FDD8}"/>
              </a:ext>
            </a:extLst>
          </p:cNvPr>
          <p:cNvSpPr txBox="1"/>
          <p:nvPr/>
        </p:nvSpPr>
        <p:spPr>
          <a:xfrm>
            <a:off x="920906" y="2450728"/>
            <a:ext cx="10414346" cy="2840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Lohnerhöhung wie bisher über die </a:t>
            </a:r>
            <a:r>
              <a:rPr lang="de-DE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Payroll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ausbezahlt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Aufwand Arbeitgeber: 243 €		                Nettolohnerhöhung Arbeitnehmer: 101 €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079A06E-57CE-4904-9410-28D02DA5ABF9}"/>
              </a:ext>
            </a:extLst>
          </p:cNvPr>
          <p:cNvSpPr txBox="1"/>
          <p:nvPr/>
        </p:nvSpPr>
        <p:spPr>
          <a:xfrm>
            <a:off x="920906" y="3326266"/>
            <a:ext cx="10414346" cy="2840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Lohnerhöhung in Sachwerten (über die I.B.E. PRIMECARD) ausbezahlt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Aufwand Arbeitgeber: 220 €			Nettolohnerhöhung Arbeitnehmer: 200 €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A38C06B-1770-475B-9BC4-B26106D150B9}"/>
              </a:ext>
            </a:extLst>
          </p:cNvPr>
          <p:cNvSpPr txBox="1"/>
          <p:nvPr/>
        </p:nvSpPr>
        <p:spPr>
          <a:xfrm>
            <a:off x="920906" y="4220900"/>
            <a:ext cx="10414346" cy="284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Warum ist die Auszahlung über Sachwerte besser für beide Seiten 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Sachwerte sind für den Arbeitnehmer steuer- und sozialversicherungsfrei,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den Arbeitgeber ebenfalls sozialversicherungsfrei, steuerfrei oder pauschal versteuert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de-DE" dirty="0" err="1"/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997AFCEF-83BC-40A5-8280-960E1A23C389}"/>
              </a:ext>
            </a:extLst>
          </p:cNvPr>
          <p:cNvSpPr txBox="1">
            <a:spLocks/>
          </p:cNvSpPr>
          <p:nvPr/>
        </p:nvSpPr>
        <p:spPr bwMode="gray">
          <a:xfrm>
            <a:off x="932027" y="1464310"/>
            <a:ext cx="10419030" cy="2624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8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1"/>
              </a:spcAft>
              <a:buFont typeface="Wingdings" panose="05000000000000000000" pitchFamily="2" charset="2"/>
              <a:buNone/>
              <a:defRPr sz="2201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20063" indent="-270024" algn="l" defTabSz="91448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1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96" indent="-270024" algn="l" defTabSz="91448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1"/>
              </a:spcAft>
              <a:buFont typeface="Calibri Light" panose="020F0302020204030204" pitchFamily="34" charset="0"/>
              <a:buChar char="–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27" indent="-270024" algn="l" defTabSz="91448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1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60" indent="-270024" algn="l" defTabSz="91448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1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21" indent="-228620" algn="l" defTabSz="91448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62" indent="-228620" algn="l" defTabSz="91448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02" indent="-228620" algn="l" defTabSz="91448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43" indent="-228620" algn="l" defTabSz="91448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solidFill>
                  <a:srgbClr val="FF0000"/>
                </a:solidFill>
              </a:rPr>
              <a:t>Steigern Sie Motivation und Kaufkraft Ihrer Mitarbeiter deutlich – bei weniger Aufwand</a:t>
            </a:r>
          </a:p>
        </p:txBody>
      </p:sp>
      <p:sp>
        <p:nvSpPr>
          <p:cNvPr id="24" name="Textplatzhalter 14">
            <a:extLst>
              <a:ext uri="{FF2B5EF4-FFF2-40B4-BE49-F238E27FC236}">
                <a16:creationId xmlns:a16="http://schemas.microsoft.com/office/drawing/2014/main" id="{A1CAFD9E-AD11-4983-950F-667E6FFA44FD}"/>
              </a:ext>
            </a:extLst>
          </p:cNvPr>
          <p:cNvSpPr txBox="1">
            <a:spLocks/>
          </p:cNvSpPr>
          <p:nvPr/>
        </p:nvSpPr>
        <p:spPr bwMode="gray">
          <a:xfrm>
            <a:off x="840942" y="1866389"/>
            <a:ext cx="10706289" cy="3964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21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Bsp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Bruttogehalt 3.000 € mtl.,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St.Kl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1, keine Kinder | Geplante Brutto-Gehaltserhöhung 200 € mtl.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68FBDFE6-A814-4F45-BCE8-927001C60906}"/>
              </a:ext>
            </a:extLst>
          </p:cNvPr>
          <p:cNvSpPr txBox="1">
            <a:spLocks/>
          </p:cNvSpPr>
          <p:nvPr/>
        </p:nvSpPr>
        <p:spPr bwMode="gray">
          <a:xfrm>
            <a:off x="899977" y="5440798"/>
            <a:ext cx="11117839" cy="7911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2200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83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9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Eine WIN-WIN-Situation für Arbeitgeber und Arbeitnehmer </a:t>
            </a:r>
            <a:br>
              <a:rPr lang="de-DE" sz="2201" dirty="0"/>
            </a:br>
            <a:r>
              <a:rPr lang="de-DE" sz="1800" dirty="0">
                <a:solidFill>
                  <a:srgbClr val="FF0000"/>
                </a:solidFill>
              </a:rPr>
              <a:t>Für den Arbeitgeber: 276 Euro Ersparnis je Arbeitnehmer und Jahr</a:t>
            </a:r>
            <a:br>
              <a:rPr lang="de-DE" sz="1800" dirty="0">
                <a:solidFill>
                  <a:srgbClr val="FF0000"/>
                </a:solidFill>
              </a:rPr>
            </a:br>
            <a:r>
              <a:rPr lang="de-DE" sz="1800" dirty="0">
                <a:solidFill>
                  <a:srgbClr val="FF0000"/>
                </a:solidFill>
              </a:rPr>
              <a:t>Für den Arbeitnehmer: 2.400 Euro Netto-Lohnerhöhung pro Jahr statt bisher 1.212 Euro  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4A4FCBE-12B4-453E-A537-A6140B44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NettoFinanz</a:t>
            </a:r>
          </a:p>
        </p:txBody>
      </p:sp>
    </p:spTree>
    <p:extLst>
      <p:ext uri="{BB962C8B-B14F-4D97-AF65-F5344CB8AC3E}">
        <p14:creationId xmlns:p14="http://schemas.microsoft.com/office/powerpoint/2010/main" val="406282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42618-7C3E-4AB0-BCCF-4D076BC5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26266"/>
            <a:ext cx="10876094" cy="438016"/>
          </a:xfrm>
        </p:spPr>
        <p:txBody>
          <a:bodyPr>
            <a:normAutofit/>
          </a:bodyPr>
          <a:lstStyle/>
          <a:p>
            <a:r>
              <a:rPr lang="de-DE" dirty="0"/>
              <a:t>Die I.B.E. PRIMECARD als Ausgangspunkt für mehr als nur einen Steuerfreien Sachbezug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0266D9-FBF0-4040-8A52-EFF8688E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709330-CD0D-4AEB-9560-6735E336E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NettoFinanz</a:t>
            </a:r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B4DAECF3-91F8-4A0D-AA42-BE6259A154AD}"/>
              </a:ext>
            </a:extLst>
          </p:cNvPr>
          <p:cNvSpPr txBox="1">
            <a:spLocks/>
          </p:cNvSpPr>
          <p:nvPr/>
        </p:nvSpPr>
        <p:spPr>
          <a:xfrm>
            <a:off x="838198" y="1312407"/>
            <a:ext cx="10436027" cy="4278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21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I.B.E.PRIMECARD ist eine Prepaid MasterCard® max. 50 € mtl. - rechtssicher und steuerkonform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FBF439B-88D7-45C4-9F97-A29F251CD368}"/>
              </a:ext>
            </a:extLst>
          </p:cNvPr>
          <p:cNvSpPr txBox="1"/>
          <p:nvPr/>
        </p:nvSpPr>
        <p:spPr>
          <a:xfrm>
            <a:off x="4206538" y="4892257"/>
            <a:ext cx="3308003" cy="6299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171459" indent="-171459">
              <a:lnSpc>
                <a:spcPct val="90000"/>
              </a:lnSpc>
              <a:spcAft>
                <a:spcPts val="1001"/>
              </a:spcAft>
              <a:buBlip>
                <a:blip r:embed="rId2"/>
              </a:buBlip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Vollflächige Gestaltung in Ihrem Unternehmensdesign und edler Silber-Hochprägung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I.B.E. Arbeitnehmerportal mit Guthabenabfrage </a:t>
            </a:r>
          </a:p>
          <a:p>
            <a:pPr>
              <a:lnSpc>
                <a:spcPct val="50000"/>
              </a:lnSpc>
              <a:spcAft>
                <a:spcPts val="1001"/>
              </a:spcAft>
            </a:pPr>
            <a:endParaRPr lang="de-DE" sz="12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AB1888A-04EA-4A45-B73D-5751D498D873}"/>
              </a:ext>
            </a:extLst>
          </p:cNvPr>
          <p:cNvSpPr txBox="1"/>
          <p:nvPr/>
        </p:nvSpPr>
        <p:spPr>
          <a:xfrm>
            <a:off x="7639961" y="4895315"/>
            <a:ext cx="3440115" cy="6299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171459" lvl="0" indent="-171459">
              <a:lnSpc>
                <a:spcPct val="90000"/>
              </a:lnSpc>
              <a:spcAft>
                <a:spcPts val="1001"/>
              </a:spcAft>
              <a:buBlip>
                <a:blip r:embed="rId2"/>
              </a:buBlip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Deutschlandweit bei über 500.000 Akzeptanzstellen bargeldlos bezahlen beim Einkaufen, Essengehen, Online-Shopping, Tanken und an jeder Supermarktkasse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</a:b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marL="171459" lvl="0" indent="-171459">
              <a:lnSpc>
                <a:spcPct val="90000"/>
              </a:lnSpc>
              <a:spcAft>
                <a:spcPts val="1001"/>
              </a:spcAft>
              <a:buBlip>
                <a:blip r:embed="rId2"/>
              </a:buBlip>
            </a:pPr>
            <a:endParaRPr lang="de-DE" sz="1200" dirty="0">
              <a:solidFill>
                <a:srgbClr val="3498DB">
                  <a:lumMod val="50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A7ED9B1-D0C0-4D3F-BF07-A1444F757516}"/>
              </a:ext>
            </a:extLst>
          </p:cNvPr>
          <p:cNvSpPr txBox="1"/>
          <p:nvPr/>
        </p:nvSpPr>
        <p:spPr>
          <a:xfrm>
            <a:off x="773116" y="4892257"/>
            <a:ext cx="3308003" cy="6299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171459" indent="-171459">
              <a:lnSpc>
                <a:spcPct val="90000"/>
              </a:lnSpc>
              <a:spcAft>
                <a:spcPts val="1001"/>
              </a:spcAft>
              <a:buBlip>
                <a:blip r:embed="rId2"/>
              </a:buBlip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Laut § 8 Abs.2 S. 11 EStG. Grundlage für die Zulassung einer Kartenlösung zum steuerfreien Sachbezug bilden die in § 2 Absatz 1 Nummer 10 des </a:t>
            </a:r>
            <a:r>
              <a:rPr lang="de-DE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Zahlungsdiensteaufsichtsgesetzes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 (ZAG) definierten Kriterien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BF81A1D-0486-464D-93E7-5E06F1E03FCD}"/>
              </a:ext>
            </a:extLst>
          </p:cNvPr>
          <p:cNvGrpSpPr/>
          <p:nvPr/>
        </p:nvGrpSpPr>
        <p:grpSpPr>
          <a:xfrm>
            <a:off x="970671" y="1837890"/>
            <a:ext cx="10377643" cy="2748177"/>
            <a:chOff x="559931" y="1545611"/>
            <a:chExt cx="11119126" cy="3428847"/>
          </a:xfrm>
        </p:grpSpPr>
        <p:sp>
          <p:nvSpPr>
            <p:cNvPr id="12" name="Richtungspfeil 54">
              <a:extLst>
                <a:ext uri="{FF2B5EF4-FFF2-40B4-BE49-F238E27FC236}">
                  <a16:creationId xmlns:a16="http://schemas.microsoft.com/office/drawing/2014/main" id="{9C1DEBDD-FE46-4200-B829-52F9A337AE54}"/>
                </a:ext>
              </a:extLst>
            </p:cNvPr>
            <p:cNvSpPr/>
            <p:nvPr/>
          </p:nvSpPr>
          <p:spPr bwMode="gray">
            <a:xfrm>
              <a:off x="566088" y="1549670"/>
              <a:ext cx="3852000" cy="3421941"/>
            </a:xfrm>
            <a:prstGeom prst="homePlate">
              <a:avLst>
                <a:gd name="adj" fmla="val 12721"/>
              </a:avLst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  <a:miter lim="800000"/>
              <a:headEnd/>
              <a:tailEnd/>
            </a:ln>
            <a:effectLst/>
          </p:spPr>
          <p:txBody>
            <a:bodyPr lIns="144001" tIns="0" rIns="36001" bIns="0" anchor="ctr" anchorCtr="0"/>
            <a:lstStyle/>
            <a:p>
              <a:pPr>
                <a:lnSpc>
                  <a:spcPct val="80000"/>
                </a:lnSpc>
                <a:spcAft>
                  <a:spcPts val="1001"/>
                </a:spcAft>
                <a:buClr>
                  <a:srgbClr val="969696"/>
                </a:buClr>
                <a:defRPr/>
              </a:pPr>
              <a:endParaRPr lang="de-DE" sz="2000" dirty="0">
                <a:solidFill>
                  <a:schemeClr val="bg1"/>
                </a:solidFill>
                <a:latin typeface="Bebas Neue" panose="020B0506020202020201" pitchFamily="34" charset="0"/>
              </a:endParaRPr>
            </a:p>
          </p:txBody>
        </p:sp>
        <p:sp>
          <p:nvSpPr>
            <p:cNvPr id="13" name="Eingekerbter Richtungspfeil 60">
              <a:extLst>
                <a:ext uri="{FF2B5EF4-FFF2-40B4-BE49-F238E27FC236}">
                  <a16:creationId xmlns:a16="http://schemas.microsoft.com/office/drawing/2014/main" id="{8AEE7561-E9EB-4742-ABC0-AA123906E29A}"/>
                </a:ext>
              </a:extLst>
            </p:cNvPr>
            <p:cNvSpPr/>
            <p:nvPr/>
          </p:nvSpPr>
          <p:spPr bwMode="gray">
            <a:xfrm>
              <a:off x="4195343" y="1549473"/>
              <a:ext cx="3852000" cy="3422121"/>
            </a:xfrm>
            <a:prstGeom prst="chevron">
              <a:avLst>
                <a:gd name="adj" fmla="val 12867"/>
              </a:avLst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144001" tIns="0" rIns="0" bIns="0" anchor="ctr" anchorCtr="0"/>
            <a:lstStyle/>
            <a:p>
              <a:pPr>
                <a:lnSpc>
                  <a:spcPct val="80000"/>
                </a:lnSpc>
                <a:spcAft>
                  <a:spcPts val="1001"/>
                </a:spcAft>
                <a:buClr>
                  <a:srgbClr val="969696"/>
                </a:buClr>
                <a:defRPr/>
              </a:pPr>
              <a:endParaRPr lang="de-DE" sz="2000" dirty="0">
                <a:solidFill>
                  <a:schemeClr val="bg1"/>
                </a:solidFill>
                <a:latin typeface="Bebas Neue" panose="020B0506020202020201" pitchFamily="34" charset="0"/>
              </a:endParaRPr>
            </a:p>
          </p:txBody>
        </p:sp>
        <p:sp>
          <p:nvSpPr>
            <p:cNvPr id="14" name="Richtungspfeil 54">
              <a:extLst>
                <a:ext uri="{FF2B5EF4-FFF2-40B4-BE49-F238E27FC236}">
                  <a16:creationId xmlns:a16="http://schemas.microsoft.com/office/drawing/2014/main" id="{B32FF76D-9841-495F-AFC2-E56CB63FB736}"/>
                </a:ext>
              </a:extLst>
            </p:cNvPr>
            <p:cNvSpPr/>
            <p:nvPr/>
          </p:nvSpPr>
          <p:spPr bwMode="gray">
            <a:xfrm>
              <a:off x="559931" y="1547947"/>
              <a:ext cx="3844800" cy="3421273"/>
            </a:xfrm>
            <a:prstGeom prst="homePlate">
              <a:avLst>
                <a:gd name="adj" fmla="val 12380"/>
              </a:avLst>
            </a:prstGeom>
            <a:solidFill>
              <a:schemeClr val="tx1">
                <a:lumMod val="75000"/>
                <a:lumOff val="25000"/>
                <a:alpha val="2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44001" tIns="0" rIns="36001" bIns="0" anchor="ctr" anchorCtr="0"/>
            <a:lstStyle/>
            <a:p>
              <a:pPr>
                <a:lnSpc>
                  <a:spcPct val="80000"/>
                </a:lnSpc>
                <a:spcAft>
                  <a:spcPts val="1001"/>
                </a:spcAft>
                <a:buClr>
                  <a:srgbClr val="969696"/>
                </a:buClr>
                <a:defRPr/>
              </a:pPr>
              <a:endParaRPr lang="de-DE" sz="2000" dirty="0">
                <a:solidFill>
                  <a:schemeClr val="bg1"/>
                </a:solidFill>
                <a:latin typeface="Bebas Neue" panose="020B0506020202020201" pitchFamily="34" charset="0"/>
              </a:endParaRPr>
            </a:p>
          </p:txBody>
        </p:sp>
        <p:sp>
          <p:nvSpPr>
            <p:cNvPr id="15" name="Eingekerbter Richtungspfeil 60">
              <a:extLst>
                <a:ext uri="{FF2B5EF4-FFF2-40B4-BE49-F238E27FC236}">
                  <a16:creationId xmlns:a16="http://schemas.microsoft.com/office/drawing/2014/main" id="{11870BA6-5A6C-44FA-92C1-FF638E7D4277}"/>
                </a:ext>
              </a:extLst>
            </p:cNvPr>
            <p:cNvSpPr/>
            <p:nvPr/>
          </p:nvSpPr>
          <p:spPr bwMode="gray">
            <a:xfrm>
              <a:off x="7827057" y="1549750"/>
              <a:ext cx="3852000" cy="3424708"/>
            </a:xfrm>
            <a:prstGeom prst="chevron">
              <a:avLst>
                <a:gd name="adj" fmla="val 12867"/>
              </a:avLst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144001" tIns="0" rIns="0" bIns="0" anchor="ctr" anchorCtr="0"/>
            <a:lstStyle/>
            <a:p>
              <a:pPr>
                <a:lnSpc>
                  <a:spcPct val="80000"/>
                </a:lnSpc>
                <a:spcAft>
                  <a:spcPts val="1001"/>
                </a:spcAft>
                <a:buClr>
                  <a:srgbClr val="969696"/>
                </a:buClr>
                <a:defRPr/>
              </a:pPr>
              <a:endParaRPr lang="de-DE" sz="2000" dirty="0">
                <a:solidFill>
                  <a:schemeClr val="bg1"/>
                </a:solidFill>
                <a:latin typeface="Bebas Neue" panose="020B0506020202020201" pitchFamily="34" charset="0"/>
              </a:endParaRPr>
            </a:p>
          </p:txBody>
        </p:sp>
        <p:sp>
          <p:nvSpPr>
            <p:cNvPr id="16" name="Eingekerbter Richtungspfeil 60">
              <a:extLst>
                <a:ext uri="{FF2B5EF4-FFF2-40B4-BE49-F238E27FC236}">
                  <a16:creationId xmlns:a16="http://schemas.microsoft.com/office/drawing/2014/main" id="{C7CC6086-B11E-428F-A478-998540241A47}"/>
                </a:ext>
              </a:extLst>
            </p:cNvPr>
            <p:cNvSpPr/>
            <p:nvPr/>
          </p:nvSpPr>
          <p:spPr bwMode="gray">
            <a:xfrm>
              <a:off x="4193494" y="1545611"/>
              <a:ext cx="3852000" cy="3422117"/>
            </a:xfrm>
            <a:prstGeom prst="chevron">
              <a:avLst>
                <a:gd name="adj" fmla="val 12867"/>
              </a:avLst>
            </a:prstGeom>
            <a:solidFill>
              <a:schemeClr val="tx1">
                <a:lumMod val="75000"/>
                <a:lumOff val="25000"/>
                <a:alpha val="2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144001" tIns="0" rIns="0" bIns="0" anchor="ctr" anchorCtr="0"/>
            <a:lstStyle/>
            <a:p>
              <a:pPr>
                <a:lnSpc>
                  <a:spcPct val="80000"/>
                </a:lnSpc>
                <a:spcAft>
                  <a:spcPts val="1001"/>
                </a:spcAft>
                <a:buClr>
                  <a:srgbClr val="969696"/>
                </a:buClr>
                <a:defRPr/>
              </a:pPr>
              <a:endParaRPr lang="de-DE" sz="2000" dirty="0">
                <a:solidFill>
                  <a:schemeClr val="bg1"/>
                </a:solidFill>
                <a:latin typeface="Bebas Neue" panose="020B0506020202020201" pitchFamily="34" charset="0"/>
              </a:endParaRPr>
            </a:p>
          </p:txBody>
        </p:sp>
        <p:sp>
          <p:nvSpPr>
            <p:cNvPr id="17" name="Eingekerbter Richtungspfeil 60">
              <a:extLst>
                <a:ext uri="{FF2B5EF4-FFF2-40B4-BE49-F238E27FC236}">
                  <a16:creationId xmlns:a16="http://schemas.microsoft.com/office/drawing/2014/main" id="{1E8956EB-398C-4179-AE31-125644DE00E8}"/>
                </a:ext>
              </a:extLst>
            </p:cNvPr>
            <p:cNvSpPr/>
            <p:nvPr/>
          </p:nvSpPr>
          <p:spPr bwMode="gray">
            <a:xfrm>
              <a:off x="7823882" y="1547493"/>
              <a:ext cx="3852000" cy="3424701"/>
            </a:xfrm>
            <a:prstGeom prst="chevron">
              <a:avLst>
                <a:gd name="adj" fmla="val 12867"/>
              </a:avLst>
            </a:prstGeom>
            <a:solidFill>
              <a:schemeClr val="tx1">
                <a:lumMod val="75000"/>
                <a:lumOff val="25000"/>
                <a:alpha val="20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144001" tIns="0" rIns="0" bIns="0" anchor="ctr" anchorCtr="0"/>
            <a:lstStyle/>
            <a:p>
              <a:pPr>
                <a:lnSpc>
                  <a:spcPct val="80000"/>
                </a:lnSpc>
                <a:spcAft>
                  <a:spcPts val="1001"/>
                </a:spcAft>
                <a:buClr>
                  <a:srgbClr val="969696"/>
                </a:buClr>
                <a:defRPr/>
              </a:pPr>
              <a:endParaRPr lang="de-DE" sz="2000" dirty="0">
                <a:solidFill>
                  <a:schemeClr val="bg1"/>
                </a:solidFill>
                <a:latin typeface="Bebas Neue" panose="020B0506020202020201" pitchFamily="34" charset="0"/>
              </a:endParaRPr>
            </a:p>
          </p:txBody>
        </p:sp>
      </p:grp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C0A4DC48-22C1-4568-BEE6-0EF92B3C174D}"/>
              </a:ext>
            </a:extLst>
          </p:cNvPr>
          <p:cNvSpPr txBox="1">
            <a:spLocks/>
          </p:cNvSpPr>
          <p:nvPr/>
        </p:nvSpPr>
        <p:spPr bwMode="gray">
          <a:xfrm>
            <a:off x="604693" y="5964432"/>
            <a:ext cx="11109600" cy="379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2200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83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9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8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Mitarbeiter nehmen die I.B.E. PRIMECARD als bargeldähnliche Leistung des Arbeitgebers wahr</a:t>
            </a:r>
          </a:p>
        </p:txBody>
      </p:sp>
    </p:spTree>
    <p:extLst>
      <p:ext uri="{BB962C8B-B14F-4D97-AF65-F5344CB8AC3E}">
        <p14:creationId xmlns:p14="http://schemas.microsoft.com/office/powerpoint/2010/main" val="36888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1">
            <a:extLst>
              <a:ext uri="{FF2B5EF4-FFF2-40B4-BE49-F238E27FC236}">
                <a16:creationId xmlns:a16="http://schemas.microsoft.com/office/drawing/2014/main" id="{C2523C45-2CEE-42D3-9E3C-92397F75D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ANBIETERVERGLEICH SACHBEZUG AB 2022*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97A3B0-D0E2-4A52-8EF5-E23166BB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NettoFinanz</a:t>
            </a:r>
          </a:p>
        </p:txBody>
      </p:sp>
      <p:graphicFrame>
        <p:nvGraphicFramePr>
          <p:cNvPr id="2" name="Tabelle 3">
            <a:extLst>
              <a:ext uri="{FF2B5EF4-FFF2-40B4-BE49-F238E27FC236}">
                <a16:creationId xmlns:a16="http://schemas.microsoft.com/office/drawing/2014/main" id="{4C4E98FE-C4E7-4641-B927-814E8566A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711638"/>
              </p:ext>
            </p:extLst>
          </p:nvPr>
        </p:nvGraphicFramePr>
        <p:xfrm>
          <a:off x="880532" y="1248761"/>
          <a:ext cx="10724449" cy="519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8337">
                  <a:extLst>
                    <a:ext uri="{9D8B030D-6E8A-4147-A177-3AD203B41FA5}">
                      <a16:colId xmlns:a16="http://schemas.microsoft.com/office/drawing/2014/main" val="2801550756"/>
                    </a:ext>
                  </a:extLst>
                </a:gridCol>
                <a:gridCol w="1336837">
                  <a:extLst>
                    <a:ext uri="{9D8B030D-6E8A-4147-A177-3AD203B41FA5}">
                      <a16:colId xmlns:a16="http://schemas.microsoft.com/office/drawing/2014/main" val="664377564"/>
                    </a:ext>
                  </a:extLst>
                </a:gridCol>
                <a:gridCol w="977719">
                  <a:extLst>
                    <a:ext uri="{9D8B030D-6E8A-4147-A177-3AD203B41FA5}">
                      <a16:colId xmlns:a16="http://schemas.microsoft.com/office/drawing/2014/main" val="6027237"/>
                    </a:ext>
                  </a:extLst>
                </a:gridCol>
                <a:gridCol w="1004711">
                  <a:extLst>
                    <a:ext uri="{9D8B030D-6E8A-4147-A177-3AD203B41FA5}">
                      <a16:colId xmlns:a16="http://schemas.microsoft.com/office/drawing/2014/main" val="2579637396"/>
                    </a:ext>
                  </a:extLst>
                </a:gridCol>
                <a:gridCol w="1004712">
                  <a:extLst>
                    <a:ext uri="{9D8B030D-6E8A-4147-A177-3AD203B41FA5}">
                      <a16:colId xmlns:a16="http://schemas.microsoft.com/office/drawing/2014/main" val="1305641609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332008176"/>
                    </a:ext>
                  </a:extLst>
                </a:gridCol>
              </a:tblGrid>
              <a:tr h="322298">
                <a:tc>
                  <a:txBody>
                    <a:bodyPr/>
                    <a:lstStyle/>
                    <a:p>
                      <a:r>
                        <a:rPr lang="de-DE" sz="1600" dirty="0"/>
                        <a:t>Funktion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I.B.E. PRIMECARD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Givve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Edenred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Sodexo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Spendit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61184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City Card begrenzt auf feste, nur wenige Partner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57682432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City Card mit freien Partnern, ohne Kosten für neue Partner wie z.B. Bäcker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55283895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Mehrere Händlerkategorien in Deutschland mit Filialkette z.B. Shell, Rewe, …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95121701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Mehrere bestimmte Produktkategorien von internationalen Anbietern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1732835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Gutscheinauswahl anstelle der Kartenlösung oder beides kombinierbar 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9265018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Arbeitnehmer kann jeden Monat kostenfrei den Sachbezug wechseln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0816777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Zusammenfassende Darstellung aller bisher erfolgten Gutschriften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8889014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Arbeitnehmer Benefit Portal integriert, wie es nur Großkonzerne anbieten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74029186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Arbeitgeber Logo kostenlos im Arbeitnehmer-Portal darstellbar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63032757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Dauerauftrag der Kartenbeladung, Auszahlung des Gutscheines ohne Excel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9963627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Automatische Geburtstagsladung aufgrund des Geburtsdatums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991722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Verwaltung von Eintritts- und Austrittsdatum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66539401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Verwaltung von Inaktivitätszeiträumen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6240939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Hinterlegung von Personalnummer und Kostenstelle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26341343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300" dirty="0"/>
                        <a:t>Kosten nur bei Ladung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134663319"/>
                  </a:ext>
                </a:extLst>
              </a:tr>
            </a:tbl>
          </a:graphicData>
        </a:graphic>
      </p:graphicFrame>
      <p:sp>
        <p:nvSpPr>
          <p:cNvPr id="128" name="Textfeld 127">
            <a:extLst>
              <a:ext uri="{FF2B5EF4-FFF2-40B4-BE49-F238E27FC236}">
                <a16:creationId xmlns:a16="http://schemas.microsoft.com/office/drawing/2014/main" id="{B2D70D26-0149-439E-8DFB-56A8EA4A48B8}"/>
              </a:ext>
            </a:extLst>
          </p:cNvPr>
          <p:cNvSpPr txBox="1"/>
          <p:nvPr/>
        </p:nvSpPr>
        <p:spPr>
          <a:xfrm>
            <a:off x="838199" y="6423789"/>
            <a:ext cx="101166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/>
              <a:t>* Stand 21.10.2021, alle Angaben ohne Gewähr und Anspruch auf Vollständigkeit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2C2382A-01CE-424F-8290-6797F315816B}"/>
              </a:ext>
            </a:extLst>
          </p:cNvPr>
          <p:cNvGrpSpPr/>
          <p:nvPr/>
        </p:nvGrpSpPr>
        <p:grpSpPr>
          <a:xfrm>
            <a:off x="536735" y="1581915"/>
            <a:ext cx="10684370" cy="4841367"/>
            <a:chOff x="536735" y="1670051"/>
            <a:chExt cx="10684370" cy="4841367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C786C542-3B59-4A77-A5B4-11C43E296C93}"/>
                </a:ext>
              </a:extLst>
            </p:cNvPr>
            <p:cNvSpPr/>
            <p:nvPr/>
          </p:nvSpPr>
          <p:spPr bwMode="gray">
            <a:xfrm>
              <a:off x="536735" y="3289300"/>
              <a:ext cx="304803" cy="1275079"/>
            </a:xfrm>
            <a:prstGeom prst="rect">
              <a:avLst/>
            </a:prstGeom>
            <a:solidFill>
              <a:srgbClr val="4CAF50"/>
            </a:solidFill>
            <a:ln w="12700">
              <a:noFill/>
              <a:round/>
              <a:headEnd/>
              <a:tailEnd/>
            </a:ln>
            <a:effectLst/>
            <a:sp3d extrusionH="50800" prstMaterial="matte">
              <a:bevelT w="25400" h="25400"/>
              <a:bevelB w="25400" h="25400"/>
            </a:sp3d>
          </p:spPr>
          <p:txBody>
            <a:bodyPr vert="vert270" lIns="72000" tIns="0" rIns="0" bIns="0" rtlCol="0" anchor="t"/>
            <a:lstStyle/>
            <a:p>
              <a:pPr algn="ctr">
                <a:lnSpc>
                  <a:spcPct val="80000"/>
                </a:lnSpc>
                <a:spcAft>
                  <a:spcPts val="1000"/>
                </a:spcAft>
              </a:pPr>
              <a:r>
                <a:rPr lang="de-DE" sz="1600" b="1" dirty="0">
                  <a:solidFill>
                    <a:schemeClr val="bg2"/>
                  </a:solidFill>
                  <a:latin typeface="Bebas Neue" panose="020B0506020202020201" pitchFamily="34" charset="0"/>
                </a:rPr>
                <a:t>AN-VORTEILE</a:t>
              </a: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97F21B19-25C2-4DA1-BEDA-9CCD345F13B5}"/>
                </a:ext>
              </a:extLst>
            </p:cNvPr>
            <p:cNvSpPr/>
            <p:nvPr/>
          </p:nvSpPr>
          <p:spPr bwMode="gray">
            <a:xfrm>
              <a:off x="536735" y="4601778"/>
              <a:ext cx="304803" cy="1909640"/>
            </a:xfrm>
            <a:prstGeom prst="rect">
              <a:avLst/>
            </a:prstGeom>
            <a:solidFill>
              <a:srgbClr val="FE9A2E"/>
            </a:solidFill>
            <a:ln w="12700">
              <a:noFill/>
              <a:round/>
              <a:headEnd/>
              <a:tailEnd/>
            </a:ln>
            <a:effectLst/>
            <a:sp3d extrusionH="50800" prstMaterial="matte">
              <a:bevelT w="25400" h="25400"/>
              <a:bevelB w="25400" h="25400"/>
            </a:sp3d>
          </p:spPr>
          <p:txBody>
            <a:bodyPr vert="vert270" lIns="72000" tIns="0" rIns="0" bIns="0" rtlCol="0" anchor="t"/>
            <a:lstStyle/>
            <a:p>
              <a:pPr algn="ctr">
                <a:lnSpc>
                  <a:spcPct val="80000"/>
                </a:lnSpc>
                <a:spcAft>
                  <a:spcPts val="1000"/>
                </a:spcAft>
              </a:pPr>
              <a:r>
                <a:rPr lang="de-DE" sz="1600" b="1" dirty="0">
                  <a:solidFill>
                    <a:schemeClr val="bg2"/>
                  </a:solidFill>
                  <a:latin typeface="Bebas Neue" panose="020B0506020202020201" pitchFamily="34" charset="0"/>
                </a:rPr>
                <a:t>HR-VERWALTUNG</a:t>
              </a: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0FD3EF6-814C-44B8-9422-8E8539450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2044129"/>
              <a:ext cx="227809" cy="22780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A6FCF24-E4F0-4452-9058-0781B7DB7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6304" y="1715256"/>
              <a:ext cx="226651" cy="226651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E2C934ED-3060-4560-88B3-A5EA3AD12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2375395"/>
              <a:ext cx="227809" cy="227809"/>
            </a:xfrm>
            <a:prstGeom prst="rect">
              <a:avLst/>
            </a:prstGeom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B3F6FBA4-DBE6-4A01-893F-65DCB14F4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2687644"/>
              <a:ext cx="227809" cy="227809"/>
            </a:xfrm>
            <a:prstGeom prst="rect">
              <a:avLst/>
            </a:prstGeom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17BA59FB-B88A-4EA8-87AA-9E210493A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3010489"/>
              <a:ext cx="227809" cy="227809"/>
            </a:xfrm>
            <a:prstGeom prst="rect">
              <a:avLst/>
            </a:prstGeom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F1830F4-E0D6-4B2A-AA8C-BD0258CFD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3332702"/>
              <a:ext cx="227809" cy="227809"/>
            </a:xfrm>
            <a:prstGeom prst="rect">
              <a:avLst/>
            </a:prstGeom>
          </p:spPr>
        </p:pic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CDE907DF-C3F1-4F8A-AA31-D05B41723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3657807"/>
              <a:ext cx="227809" cy="227809"/>
            </a:xfrm>
            <a:prstGeom prst="rect">
              <a:avLst/>
            </a:prstGeom>
          </p:spPr>
        </p:pic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80FDDDD7-70E7-473B-8B5B-F46F400B5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4306440"/>
              <a:ext cx="227809" cy="227809"/>
            </a:xfrm>
            <a:prstGeom prst="rect">
              <a:avLst/>
            </a:prstGeom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B420FBFA-8961-426E-BCE7-3B393CF54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4962400"/>
              <a:ext cx="227809" cy="227809"/>
            </a:xfrm>
            <a:prstGeom prst="rect">
              <a:avLst/>
            </a:prstGeom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E5A569D4-55C4-4589-82E4-F72B73AE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5286044"/>
              <a:ext cx="227809" cy="227809"/>
            </a:xfrm>
            <a:prstGeom prst="rect">
              <a:avLst/>
            </a:prstGeom>
          </p:spPr>
        </p:pic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03930C27-A411-44A2-9FFE-CABC31201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5615147"/>
              <a:ext cx="227809" cy="227809"/>
            </a:xfrm>
            <a:prstGeom prst="rect">
              <a:avLst/>
            </a:prstGeom>
          </p:spPr>
        </p:pic>
        <p:pic>
          <p:nvPicPr>
            <p:cNvPr id="75" name="Grafik 74">
              <a:extLst>
                <a:ext uri="{FF2B5EF4-FFF2-40B4-BE49-F238E27FC236}">
                  <a16:creationId xmlns:a16="http://schemas.microsoft.com/office/drawing/2014/main" id="{475A868D-C1BB-4BC0-9401-6EB9D042F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5931093"/>
              <a:ext cx="227809" cy="227809"/>
            </a:xfrm>
            <a:prstGeom prst="rect">
              <a:avLst/>
            </a:prstGeom>
          </p:spPr>
        </p:pic>
        <p:pic>
          <p:nvPicPr>
            <p:cNvPr id="76" name="Grafik 75">
              <a:extLst>
                <a:ext uri="{FF2B5EF4-FFF2-40B4-BE49-F238E27FC236}">
                  <a16:creationId xmlns:a16="http://schemas.microsoft.com/office/drawing/2014/main" id="{96DCCE9E-1AAB-40E8-9C0A-3E840132D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6246665"/>
              <a:ext cx="227809" cy="227809"/>
            </a:xfrm>
            <a:prstGeom prst="rect">
              <a:avLst/>
            </a:prstGeom>
          </p:spPr>
        </p:pic>
        <p:pic>
          <p:nvPicPr>
            <p:cNvPr id="90" name="Grafik 89">
              <a:extLst>
                <a:ext uri="{FF2B5EF4-FFF2-40B4-BE49-F238E27FC236}">
                  <a16:creationId xmlns:a16="http://schemas.microsoft.com/office/drawing/2014/main" id="{C4F1AB60-EB81-40F0-9A1B-6035C433C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7738" y="1715256"/>
              <a:ext cx="227810" cy="227809"/>
            </a:xfrm>
            <a:prstGeom prst="rect">
              <a:avLst/>
            </a:prstGeom>
          </p:spPr>
        </p:pic>
        <p:pic>
          <p:nvPicPr>
            <p:cNvPr id="92" name="Grafik 91">
              <a:extLst>
                <a:ext uri="{FF2B5EF4-FFF2-40B4-BE49-F238E27FC236}">
                  <a16:creationId xmlns:a16="http://schemas.microsoft.com/office/drawing/2014/main" id="{D6F1AB79-824E-4DD8-86A4-A0C545455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2044708"/>
              <a:ext cx="226652" cy="226651"/>
            </a:xfrm>
            <a:prstGeom prst="rect">
              <a:avLst/>
            </a:prstGeom>
          </p:spPr>
        </p:pic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42DF7FEF-C568-4410-A53F-5EEA570C4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2375974"/>
              <a:ext cx="226652" cy="226651"/>
            </a:xfrm>
            <a:prstGeom prst="rect">
              <a:avLst/>
            </a:prstGeom>
          </p:spPr>
        </p:pic>
        <p:pic>
          <p:nvPicPr>
            <p:cNvPr id="96" name="Grafik 95">
              <a:extLst>
                <a:ext uri="{FF2B5EF4-FFF2-40B4-BE49-F238E27FC236}">
                  <a16:creationId xmlns:a16="http://schemas.microsoft.com/office/drawing/2014/main" id="{117B6E95-FF50-4B11-AF9F-9FD1B11DA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2688223"/>
              <a:ext cx="226652" cy="226651"/>
            </a:xfrm>
            <a:prstGeom prst="rect">
              <a:avLst/>
            </a:prstGeom>
          </p:spPr>
        </p:pic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433B21AE-E640-4D0A-9B4F-8455F20B2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7738" y="3010489"/>
              <a:ext cx="227810" cy="227809"/>
            </a:xfrm>
            <a:prstGeom prst="rect">
              <a:avLst/>
            </a:prstGeom>
          </p:spPr>
        </p:pic>
        <p:pic>
          <p:nvPicPr>
            <p:cNvPr id="100" name="Grafik 99">
              <a:extLst>
                <a:ext uri="{FF2B5EF4-FFF2-40B4-BE49-F238E27FC236}">
                  <a16:creationId xmlns:a16="http://schemas.microsoft.com/office/drawing/2014/main" id="{6A4A25CE-4777-45E3-854B-F2C22F458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3333281"/>
              <a:ext cx="226652" cy="226651"/>
            </a:xfrm>
            <a:prstGeom prst="rect">
              <a:avLst/>
            </a:prstGeom>
          </p:spPr>
        </p:pic>
        <p:pic>
          <p:nvPicPr>
            <p:cNvPr id="102" name="Grafik 101">
              <a:extLst>
                <a:ext uri="{FF2B5EF4-FFF2-40B4-BE49-F238E27FC236}">
                  <a16:creationId xmlns:a16="http://schemas.microsoft.com/office/drawing/2014/main" id="{8B392927-2D6C-4BCC-84A1-8CD19267D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3658386"/>
              <a:ext cx="226652" cy="226651"/>
            </a:xfrm>
            <a:prstGeom prst="rect">
              <a:avLst/>
            </a:prstGeom>
          </p:spPr>
        </p:pic>
        <p:pic>
          <p:nvPicPr>
            <p:cNvPr id="104" name="Grafik 103">
              <a:extLst>
                <a:ext uri="{FF2B5EF4-FFF2-40B4-BE49-F238E27FC236}">
                  <a16:creationId xmlns:a16="http://schemas.microsoft.com/office/drawing/2014/main" id="{0133A132-E209-461A-B753-12B2ECA1F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4307019"/>
              <a:ext cx="226652" cy="226651"/>
            </a:xfrm>
            <a:prstGeom prst="rect">
              <a:avLst/>
            </a:prstGeom>
          </p:spPr>
        </p:pic>
        <p:pic>
          <p:nvPicPr>
            <p:cNvPr id="106" name="Grafik 105">
              <a:extLst>
                <a:ext uri="{FF2B5EF4-FFF2-40B4-BE49-F238E27FC236}">
                  <a16:creationId xmlns:a16="http://schemas.microsoft.com/office/drawing/2014/main" id="{98058161-C7C0-40CC-8392-2553FA365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4962979"/>
              <a:ext cx="226652" cy="226651"/>
            </a:xfrm>
            <a:prstGeom prst="rect">
              <a:avLst/>
            </a:prstGeom>
          </p:spPr>
        </p:pic>
        <p:pic>
          <p:nvPicPr>
            <p:cNvPr id="108" name="Grafik 107">
              <a:extLst>
                <a:ext uri="{FF2B5EF4-FFF2-40B4-BE49-F238E27FC236}">
                  <a16:creationId xmlns:a16="http://schemas.microsoft.com/office/drawing/2014/main" id="{991CE62A-F82C-46CD-88EB-B6C75FE27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5286623"/>
              <a:ext cx="226652" cy="226651"/>
            </a:xfrm>
            <a:prstGeom prst="rect">
              <a:avLst/>
            </a:prstGeom>
          </p:spPr>
        </p:pic>
        <p:pic>
          <p:nvPicPr>
            <p:cNvPr id="110" name="Grafik 109">
              <a:extLst>
                <a:ext uri="{FF2B5EF4-FFF2-40B4-BE49-F238E27FC236}">
                  <a16:creationId xmlns:a16="http://schemas.microsoft.com/office/drawing/2014/main" id="{9201C37C-38C7-4B3C-A532-060CA4419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5615726"/>
              <a:ext cx="226652" cy="226651"/>
            </a:xfrm>
            <a:prstGeom prst="rect">
              <a:avLst/>
            </a:prstGeom>
          </p:spPr>
        </p:pic>
        <p:pic>
          <p:nvPicPr>
            <p:cNvPr id="112" name="Grafik 111">
              <a:extLst>
                <a:ext uri="{FF2B5EF4-FFF2-40B4-BE49-F238E27FC236}">
                  <a16:creationId xmlns:a16="http://schemas.microsoft.com/office/drawing/2014/main" id="{92F73CF0-B2FD-489F-B656-9B8D10311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5931672"/>
              <a:ext cx="226652" cy="226651"/>
            </a:xfrm>
            <a:prstGeom prst="rect">
              <a:avLst/>
            </a:prstGeom>
          </p:spPr>
        </p:pic>
        <p:pic>
          <p:nvPicPr>
            <p:cNvPr id="116" name="Grafik 115">
              <a:extLst>
                <a:ext uri="{FF2B5EF4-FFF2-40B4-BE49-F238E27FC236}">
                  <a16:creationId xmlns:a16="http://schemas.microsoft.com/office/drawing/2014/main" id="{5CAB2FED-ED52-488A-B6F9-3BDF3B74F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7738" y="6246665"/>
              <a:ext cx="227810" cy="227809"/>
            </a:xfrm>
            <a:prstGeom prst="rect">
              <a:avLst/>
            </a:prstGeom>
          </p:spPr>
        </p:pic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22FD85D4-7F7D-4880-BA4D-9946C7E00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3758" y="1715256"/>
              <a:ext cx="227810" cy="227809"/>
            </a:xfrm>
            <a:prstGeom prst="rect">
              <a:avLst/>
            </a:prstGeom>
          </p:spPr>
        </p:pic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A5463B4E-6ACA-4B58-99E7-B9130255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2044708"/>
              <a:ext cx="226652" cy="226651"/>
            </a:xfrm>
            <a:prstGeom prst="rect">
              <a:avLst/>
            </a:prstGeom>
          </p:spPr>
        </p:pic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ADFF852E-AD61-4DD3-9836-4C1C470D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2375974"/>
              <a:ext cx="226652" cy="226651"/>
            </a:xfrm>
            <a:prstGeom prst="rect">
              <a:avLst/>
            </a:prstGeom>
          </p:spPr>
        </p:pic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8970CA3B-8D6A-4A9B-87EA-A63D90CF6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2688223"/>
              <a:ext cx="226652" cy="226651"/>
            </a:xfrm>
            <a:prstGeom prst="rect">
              <a:avLst/>
            </a:prstGeom>
          </p:spPr>
        </p:pic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84421434-CEEA-415F-A3CB-8661D559C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3758" y="3010489"/>
              <a:ext cx="227810" cy="227809"/>
            </a:xfrm>
            <a:prstGeom prst="rect">
              <a:avLst/>
            </a:prstGeom>
          </p:spPr>
        </p:pic>
        <p:pic>
          <p:nvPicPr>
            <p:cNvPr id="101" name="Grafik 100">
              <a:extLst>
                <a:ext uri="{FF2B5EF4-FFF2-40B4-BE49-F238E27FC236}">
                  <a16:creationId xmlns:a16="http://schemas.microsoft.com/office/drawing/2014/main" id="{8A7184E1-48C5-42E2-908A-ACE56CDF8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3333281"/>
              <a:ext cx="226652" cy="226651"/>
            </a:xfrm>
            <a:prstGeom prst="rect">
              <a:avLst/>
            </a:prstGeom>
          </p:spPr>
        </p:pic>
        <p:pic>
          <p:nvPicPr>
            <p:cNvPr id="103" name="Grafik 102">
              <a:extLst>
                <a:ext uri="{FF2B5EF4-FFF2-40B4-BE49-F238E27FC236}">
                  <a16:creationId xmlns:a16="http://schemas.microsoft.com/office/drawing/2014/main" id="{E950BB42-A96D-4774-AC1F-1A65AE88F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3658386"/>
              <a:ext cx="226652" cy="226651"/>
            </a:xfrm>
            <a:prstGeom prst="rect">
              <a:avLst/>
            </a:prstGeom>
          </p:spPr>
        </p:pic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97491BC6-0D44-4019-AFBF-F045546E6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4307019"/>
              <a:ext cx="226652" cy="226651"/>
            </a:xfrm>
            <a:prstGeom prst="rect">
              <a:avLst/>
            </a:prstGeom>
          </p:spPr>
        </p:pic>
        <p:pic>
          <p:nvPicPr>
            <p:cNvPr id="107" name="Grafik 106">
              <a:extLst>
                <a:ext uri="{FF2B5EF4-FFF2-40B4-BE49-F238E27FC236}">
                  <a16:creationId xmlns:a16="http://schemas.microsoft.com/office/drawing/2014/main" id="{E74DB814-8323-4680-81CB-569A99A53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4962979"/>
              <a:ext cx="226652" cy="226651"/>
            </a:xfrm>
            <a:prstGeom prst="rect">
              <a:avLst/>
            </a:prstGeom>
          </p:spPr>
        </p:pic>
        <p:pic>
          <p:nvPicPr>
            <p:cNvPr id="109" name="Grafik 108">
              <a:extLst>
                <a:ext uri="{FF2B5EF4-FFF2-40B4-BE49-F238E27FC236}">
                  <a16:creationId xmlns:a16="http://schemas.microsoft.com/office/drawing/2014/main" id="{D4DDB078-A2CC-483C-8183-C539C0E98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5286623"/>
              <a:ext cx="226652" cy="226651"/>
            </a:xfrm>
            <a:prstGeom prst="rect">
              <a:avLst/>
            </a:prstGeom>
          </p:spPr>
        </p:pic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7C72FE93-7C5A-41C3-B730-8D6BE7B0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5615726"/>
              <a:ext cx="226652" cy="226651"/>
            </a:xfrm>
            <a:prstGeom prst="rect">
              <a:avLst/>
            </a:prstGeom>
          </p:spPr>
        </p:pic>
        <p:pic>
          <p:nvPicPr>
            <p:cNvPr id="113" name="Grafik 112">
              <a:extLst>
                <a:ext uri="{FF2B5EF4-FFF2-40B4-BE49-F238E27FC236}">
                  <a16:creationId xmlns:a16="http://schemas.microsoft.com/office/drawing/2014/main" id="{BCDB5012-FEAA-420A-BC69-7DD1431EC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5931672"/>
              <a:ext cx="226652" cy="226651"/>
            </a:xfrm>
            <a:prstGeom prst="rect">
              <a:avLst/>
            </a:prstGeom>
          </p:spPr>
        </p:pic>
        <p:pic>
          <p:nvPicPr>
            <p:cNvPr id="117" name="Grafik 116">
              <a:extLst>
                <a:ext uri="{FF2B5EF4-FFF2-40B4-BE49-F238E27FC236}">
                  <a16:creationId xmlns:a16="http://schemas.microsoft.com/office/drawing/2014/main" id="{10DD5EE9-8D6F-453B-8BF1-3EC8C7E33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3758" y="6246665"/>
              <a:ext cx="227810" cy="227809"/>
            </a:xfrm>
            <a:prstGeom prst="rect">
              <a:avLst/>
            </a:prstGeom>
          </p:spPr>
        </p:pic>
        <p:pic>
          <p:nvPicPr>
            <p:cNvPr id="115" name="Grafik 114">
              <a:extLst>
                <a:ext uri="{FF2B5EF4-FFF2-40B4-BE49-F238E27FC236}">
                  <a16:creationId xmlns:a16="http://schemas.microsoft.com/office/drawing/2014/main" id="{68A89839-ADFA-4118-96F5-C888B1EE2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3164" y="6246665"/>
              <a:ext cx="226651" cy="226651"/>
            </a:xfrm>
            <a:prstGeom prst="rect">
              <a:avLst/>
            </a:prstGeom>
          </p:spPr>
        </p:pic>
        <p:pic>
          <p:nvPicPr>
            <p:cNvPr id="118" name="Grafik 117">
              <a:extLst>
                <a:ext uri="{FF2B5EF4-FFF2-40B4-BE49-F238E27FC236}">
                  <a16:creationId xmlns:a16="http://schemas.microsoft.com/office/drawing/2014/main" id="{E0FD1A5A-93AF-4410-A159-ACD9C5E3C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3164" y="1715256"/>
              <a:ext cx="226651" cy="226651"/>
            </a:xfrm>
            <a:prstGeom prst="rect">
              <a:avLst/>
            </a:prstGeom>
          </p:spPr>
        </p:pic>
        <p:pic>
          <p:nvPicPr>
            <p:cNvPr id="119" name="Grafik 118">
              <a:extLst>
                <a:ext uri="{FF2B5EF4-FFF2-40B4-BE49-F238E27FC236}">
                  <a16:creationId xmlns:a16="http://schemas.microsoft.com/office/drawing/2014/main" id="{993C6472-0F66-4D7A-B36A-4E698373C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3164" y="2044708"/>
              <a:ext cx="226651" cy="226651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A6CBBE7-DA0D-47AA-A03F-F11539A92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91874" y="2686932"/>
              <a:ext cx="229231" cy="229232"/>
            </a:xfrm>
            <a:prstGeom prst="rect">
              <a:avLst/>
            </a:prstGeom>
          </p:spPr>
        </p:pic>
        <p:pic>
          <p:nvPicPr>
            <p:cNvPr id="121" name="Grafik 120">
              <a:extLst>
                <a:ext uri="{FF2B5EF4-FFF2-40B4-BE49-F238E27FC236}">
                  <a16:creationId xmlns:a16="http://schemas.microsoft.com/office/drawing/2014/main" id="{88B5FDB4-7564-487B-9F9B-8CAEA1A0C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3164" y="3011068"/>
              <a:ext cx="226651" cy="226651"/>
            </a:xfrm>
            <a:prstGeom prst="rect">
              <a:avLst/>
            </a:prstGeom>
          </p:spPr>
        </p:pic>
        <p:pic>
          <p:nvPicPr>
            <p:cNvPr id="122" name="Grafik 121">
              <a:extLst>
                <a:ext uri="{FF2B5EF4-FFF2-40B4-BE49-F238E27FC236}">
                  <a16:creationId xmlns:a16="http://schemas.microsoft.com/office/drawing/2014/main" id="{B45E3A6D-1520-47D9-A10B-EEE3EE50C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92585" y="3332702"/>
              <a:ext cx="227809" cy="227809"/>
            </a:xfrm>
            <a:prstGeom prst="rect">
              <a:avLst/>
            </a:prstGeom>
          </p:spPr>
        </p:pic>
        <p:pic>
          <p:nvPicPr>
            <p:cNvPr id="123" name="Grafik 122">
              <a:extLst>
                <a:ext uri="{FF2B5EF4-FFF2-40B4-BE49-F238E27FC236}">
                  <a16:creationId xmlns:a16="http://schemas.microsoft.com/office/drawing/2014/main" id="{45F86184-726F-4A4E-A19A-FD345D2CE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3164" y="3658386"/>
              <a:ext cx="226651" cy="226651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A840046F-10CA-4611-9E9D-56F98588C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91874" y="4961688"/>
              <a:ext cx="229231" cy="229232"/>
            </a:xfrm>
            <a:prstGeom prst="rect">
              <a:avLst/>
            </a:prstGeom>
          </p:spPr>
        </p:pic>
        <p:pic>
          <p:nvPicPr>
            <p:cNvPr id="125" name="Grafik 124">
              <a:extLst>
                <a:ext uri="{FF2B5EF4-FFF2-40B4-BE49-F238E27FC236}">
                  <a16:creationId xmlns:a16="http://schemas.microsoft.com/office/drawing/2014/main" id="{D12AF4EF-76B2-4D30-9FE5-9A7169DD1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92585" y="5931093"/>
              <a:ext cx="227809" cy="227809"/>
            </a:xfrm>
            <a:prstGeom prst="rect">
              <a:avLst/>
            </a:prstGeom>
          </p:spPr>
        </p:pic>
        <p:pic>
          <p:nvPicPr>
            <p:cNvPr id="126" name="Grafik 125">
              <a:extLst>
                <a:ext uri="{FF2B5EF4-FFF2-40B4-BE49-F238E27FC236}">
                  <a16:creationId xmlns:a16="http://schemas.microsoft.com/office/drawing/2014/main" id="{AC839CDF-7E99-466D-A851-B9A464A6D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3164" y="5615726"/>
              <a:ext cx="226651" cy="226651"/>
            </a:xfrm>
            <a:prstGeom prst="rect">
              <a:avLst/>
            </a:prstGeom>
          </p:spPr>
        </p:pic>
        <p:pic>
          <p:nvPicPr>
            <p:cNvPr id="114" name="Grafik 113">
              <a:extLst>
                <a:ext uri="{FF2B5EF4-FFF2-40B4-BE49-F238E27FC236}">
                  <a16:creationId xmlns:a16="http://schemas.microsoft.com/office/drawing/2014/main" id="{1B068948-FCAC-478D-81B7-608D8AF29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3164" y="2375974"/>
              <a:ext cx="226651" cy="226651"/>
            </a:xfrm>
            <a:prstGeom prst="rect">
              <a:avLst/>
            </a:prstGeom>
          </p:spPr>
        </p:pic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8D320ABD-AF7D-471F-820A-C6DF2D64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0959" y="2044129"/>
              <a:ext cx="227809" cy="227809"/>
            </a:xfrm>
            <a:prstGeom prst="rect">
              <a:avLst/>
            </a:prstGeom>
          </p:spPr>
        </p:pic>
        <p:pic>
          <p:nvPicPr>
            <p:cNvPr id="78" name="Grafik 77">
              <a:extLst>
                <a:ext uri="{FF2B5EF4-FFF2-40B4-BE49-F238E27FC236}">
                  <a16:creationId xmlns:a16="http://schemas.microsoft.com/office/drawing/2014/main" id="{0821464B-397D-4793-85C9-A51DF66D2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0959" y="1715256"/>
              <a:ext cx="226651" cy="226651"/>
            </a:xfrm>
            <a:prstGeom prst="rect">
              <a:avLst/>
            </a:prstGeom>
          </p:spPr>
        </p:pic>
        <p:pic>
          <p:nvPicPr>
            <p:cNvPr id="79" name="Grafik 78">
              <a:extLst>
                <a:ext uri="{FF2B5EF4-FFF2-40B4-BE49-F238E27FC236}">
                  <a16:creationId xmlns:a16="http://schemas.microsoft.com/office/drawing/2014/main" id="{01EB7170-0D09-47D0-8279-95356095D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0959" y="2375395"/>
              <a:ext cx="227809" cy="227809"/>
            </a:xfrm>
            <a:prstGeom prst="rect">
              <a:avLst/>
            </a:prstGeom>
          </p:spPr>
        </p:pic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6446A494-5732-4251-872B-F6641E5A1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0959" y="2687644"/>
              <a:ext cx="227809" cy="227809"/>
            </a:xfrm>
            <a:prstGeom prst="rect">
              <a:avLst/>
            </a:prstGeom>
          </p:spPr>
        </p:pic>
        <p:pic>
          <p:nvPicPr>
            <p:cNvPr id="81" name="Grafik 80">
              <a:extLst>
                <a:ext uri="{FF2B5EF4-FFF2-40B4-BE49-F238E27FC236}">
                  <a16:creationId xmlns:a16="http://schemas.microsoft.com/office/drawing/2014/main" id="{CA1165D2-7F45-46CE-85BB-0EC2981C2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0959" y="3011068"/>
              <a:ext cx="226651" cy="226651"/>
            </a:xfrm>
            <a:prstGeom prst="rect">
              <a:avLst/>
            </a:prstGeom>
          </p:spPr>
        </p:pic>
        <p:pic>
          <p:nvPicPr>
            <p:cNvPr id="82" name="Grafik 81">
              <a:extLst>
                <a:ext uri="{FF2B5EF4-FFF2-40B4-BE49-F238E27FC236}">
                  <a16:creationId xmlns:a16="http://schemas.microsoft.com/office/drawing/2014/main" id="{D6157628-65E6-451C-8FA9-CB99339AA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0959" y="3658386"/>
              <a:ext cx="226651" cy="226651"/>
            </a:xfrm>
            <a:prstGeom prst="rect">
              <a:avLst/>
            </a:prstGeom>
          </p:spPr>
        </p:pic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9141A118-1782-4945-ABCE-BA53131E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0959" y="5286623"/>
              <a:ext cx="226651" cy="226651"/>
            </a:xfrm>
            <a:prstGeom prst="rect">
              <a:avLst/>
            </a:prstGeom>
          </p:spPr>
        </p:pic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8DC8682C-1188-4C14-9731-42062DEFC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0959" y="5615726"/>
              <a:ext cx="226651" cy="226651"/>
            </a:xfrm>
            <a:prstGeom prst="rect">
              <a:avLst/>
            </a:prstGeom>
          </p:spPr>
        </p:pic>
        <p:pic>
          <p:nvPicPr>
            <p:cNvPr id="86" name="Grafik 85">
              <a:extLst>
                <a:ext uri="{FF2B5EF4-FFF2-40B4-BE49-F238E27FC236}">
                  <a16:creationId xmlns:a16="http://schemas.microsoft.com/office/drawing/2014/main" id="{6AEC7535-7F31-4B22-A4D9-219789048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0959" y="5931672"/>
              <a:ext cx="226651" cy="226651"/>
            </a:xfrm>
            <a:prstGeom prst="rect">
              <a:avLst/>
            </a:prstGeom>
          </p:spPr>
        </p:pic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FF5E2204-5B25-4FAF-9112-8962182CF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0959" y="3332702"/>
              <a:ext cx="227809" cy="227809"/>
            </a:xfrm>
            <a:prstGeom prst="rect">
              <a:avLst/>
            </a:prstGeom>
          </p:spPr>
        </p:pic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D41010B4-A1BA-4484-8671-AAA678A51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0959" y="6246665"/>
              <a:ext cx="227809" cy="227809"/>
            </a:xfrm>
            <a:prstGeom prst="rect">
              <a:avLst/>
            </a:prstGeom>
          </p:spPr>
        </p:pic>
        <p:pic>
          <p:nvPicPr>
            <p:cNvPr id="129" name="Grafik 128">
              <a:extLst>
                <a:ext uri="{FF2B5EF4-FFF2-40B4-BE49-F238E27FC236}">
                  <a16:creationId xmlns:a16="http://schemas.microsoft.com/office/drawing/2014/main" id="{839C4F23-DF9E-4C2C-B89B-570B4EA57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0959" y="4962400"/>
              <a:ext cx="227809" cy="227809"/>
            </a:xfrm>
            <a:prstGeom prst="rect">
              <a:avLst/>
            </a:prstGeom>
          </p:spPr>
        </p:pic>
        <p:pic>
          <p:nvPicPr>
            <p:cNvPr id="131" name="Grafik 130">
              <a:extLst>
                <a:ext uri="{FF2B5EF4-FFF2-40B4-BE49-F238E27FC236}">
                  <a16:creationId xmlns:a16="http://schemas.microsoft.com/office/drawing/2014/main" id="{A5D7ACE0-BCA0-4067-86D3-A39C96B1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3979044"/>
              <a:ext cx="227809" cy="227809"/>
            </a:xfrm>
            <a:prstGeom prst="rect">
              <a:avLst/>
            </a:prstGeom>
          </p:spPr>
        </p:pic>
        <p:pic>
          <p:nvPicPr>
            <p:cNvPr id="132" name="Grafik 131">
              <a:extLst>
                <a:ext uri="{FF2B5EF4-FFF2-40B4-BE49-F238E27FC236}">
                  <a16:creationId xmlns:a16="http://schemas.microsoft.com/office/drawing/2014/main" id="{E693FBA8-421F-4671-98EA-3C0918B04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3979623"/>
              <a:ext cx="226652" cy="226651"/>
            </a:xfrm>
            <a:prstGeom prst="rect">
              <a:avLst/>
            </a:prstGeom>
          </p:spPr>
        </p:pic>
        <p:pic>
          <p:nvPicPr>
            <p:cNvPr id="133" name="Grafik 132">
              <a:extLst>
                <a:ext uri="{FF2B5EF4-FFF2-40B4-BE49-F238E27FC236}">
                  <a16:creationId xmlns:a16="http://schemas.microsoft.com/office/drawing/2014/main" id="{8A76C510-554F-47AF-A05D-713CBF177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3979623"/>
              <a:ext cx="226652" cy="226651"/>
            </a:xfrm>
            <a:prstGeom prst="rect">
              <a:avLst/>
            </a:prstGeom>
          </p:spPr>
        </p:pic>
        <p:pic>
          <p:nvPicPr>
            <p:cNvPr id="134" name="Grafik 133">
              <a:extLst>
                <a:ext uri="{FF2B5EF4-FFF2-40B4-BE49-F238E27FC236}">
                  <a16:creationId xmlns:a16="http://schemas.microsoft.com/office/drawing/2014/main" id="{91FA60A6-9A51-488D-ABF0-02B932E3A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3164" y="3979623"/>
              <a:ext cx="226651" cy="226651"/>
            </a:xfrm>
            <a:prstGeom prst="rect">
              <a:avLst/>
            </a:prstGeom>
          </p:spPr>
        </p:pic>
        <p:pic>
          <p:nvPicPr>
            <p:cNvPr id="135" name="Grafik 134">
              <a:extLst>
                <a:ext uri="{FF2B5EF4-FFF2-40B4-BE49-F238E27FC236}">
                  <a16:creationId xmlns:a16="http://schemas.microsoft.com/office/drawing/2014/main" id="{9A23A7A9-13CD-422B-A519-2AE91EF23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0959" y="3979623"/>
              <a:ext cx="226651" cy="226651"/>
            </a:xfrm>
            <a:prstGeom prst="rect">
              <a:avLst/>
            </a:prstGeom>
          </p:spPr>
        </p:pic>
        <p:pic>
          <p:nvPicPr>
            <p:cNvPr id="136" name="Grafik 135">
              <a:extLst>
                <a:ext uri="{FF2B5EF4-FFF2-40B4-BE49-F238E27FC236}">
                  <a16:creationId xmlns:a16="http://schemas.microsoft.com/office/drawing/2014/main" id="{419B51F4-78C1-4726-BBCF-FED9979DB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304" y="4622041"/>
              <a:ext cx="227809" cy="227809"/>
            </a:xfrm>
            <a:prstGeom prst="rect">
              <a:avLst/>
            </a:prstGeom>
          </p:spPr>
        </p:pic>
        <p:pic>
          <p:nvPicPr>
            <p:cNvPr id="137" name="Grafik 136">
              <a:extLst>
                <a:ext uri="{FF2B5EF4-FFF2-40B4-BE49-F238E27FC236}">
                  <a16:creationId xmlns:a16="http://schemas.microsoft.com/office/drawing/2014/main" id="{AAA8F306-6FF1-49F6-B735-F3BE723D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317" y="4622620"/>
              <a:ext cx="226652" cy="226651"/>
            </a:xfrm>
            <a:prstGeom prst="rect">
              <a:avLst/>
            </a:prstGeom>
          </p:spPr>
        </p:pic>
        <p:pic>
          <p:nvPicPr>
            <p:cNvPr id="138" name="Grafik 137">
              <a:extLst>
                <a:ext uri="{FF2B5EF4-FFF2-40B4-BE49-F238E27FC236}">
                  <a16:creationId xmlns:a16="http://schemas.microsoft.com/office/drawing/2014/main" id="{1D042900-480D-450A-B8D5-0BF1AE962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916" y="4622620"/>
              <a:ext cx="226652" cy="226651"/>
            </a:xfrm>
            <a:prstGeom prst="rect">
              <a:avLst/>
            </a:prstGeom>
          </p:spPr>
        </p:pic>
        <p:pic>
          <p:nvPicPr>
            <p:cNvPr id="139" name="Grafik 138">
              <a:extLst>
                <a:ext uri="{FF2B5EF4-FFF2-40B4-BE49-F238E27FC236}">
                  <a16:creationId xmlns:a16="http://schemas.microsoft.com/office/drawing/2014/main" id="{E3C30009-8D71-4FD0-A854-51A7A0CD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92585" y="4622041"/>
              <a:ext cx="227809" cy="227809"/>
            </a:xfrm>
            <a:prstGeom prst="rect">
              <a:avLst/>
            </a:prstGeom>
          </p:spPr>
        </p:pic>
        <p:pic>
          <p:nvPicPr>
            <p:cNvPr id="140" name="Grafik 139">
              <a:extLst>
                <a:ext uri="{FF2B5EF4-FFF2-40B4-BE49-F238E27FC236}">
                  <a16:creationId xmlns:a16="http://schemas.microsoft.com/office/drawing/2014/main" id="{5BFDD4DF-0A0E-40BB-8B08-21635B724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0959" y="4622041"/>
              <a:ext cx="227809" cy="227809"/>
            </a:xfrm>
            <a:prstGeom prst="rect">
              <a:avLst/>
            </a:prstGeom>
          </p:spPr>
        </p:pic>
        <p:pic>
          <p:nvPicPr>
            <p:cNvPr id="141" name="Grafik 140">
              <a:extLst>
                <a:ext uri="{FF2B5EF4-FFF2-40B4-BE49-F238E27FC236}">
                  <a16:creationId xmlns:a16="http://schemas.microsoft.com/office/drawing/2014/main" id="{F65038CD-A956-4163-9F40-BE11B6342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0959" y="4307019"/>
              <a:ext cx="226651" cy="226651"/>
            </a:xfrm>
            <a:prstGeom prst="rect">
              <a:avLst/>
            </a:prstGeom>
          </p:spPr>
        </p:pic>
        <p:pic>
          <p:nvPicPr>
            <p:cNvPr id="142" name="Grafik 141">
              <a:extLst>
                <a:ext uri="{FF2B5EF4-FFF2-40B4-BE49-F238E27FC236}">
                  <a16:creationId xmlns:a16="http://schemas.microsoft.com/office/drawing/2014/main" id="{6A43DFC4-794F-457C-AA76-20E77CA17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3164" y="5286623"/>
              <a:ext cx="226651" cy="226651"/>
            </a:xfrm>
            <a:prstGeom prst="rect">
              <a:avLst/>
            </a:prstGeom>
          </p:spPr>
        </p:pic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71582E66-E6F8-4743-B64D-D6F608242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3164" y="4307019"/>
              <a:ext cx="226651" cy="226651"/>
            </a:xfrm>
            <a:prstGeom prst="rect">
              <a:avLst/>
            </a:prstGeom>
          </p:spPr>
        </p:pic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4A3D3B8A-F2A1-4E9E-9E85-C4E53A783842}"/>
                </a:ext>
              </a:extLst>
            </p:cNvPr>
            <p:cNvSpPr/>
            <p:nvPr/>
          </p:nvSpPr>
          <p:spPr bwMode="gray">
            <a:xfrm>
              <a:off x="536735" y="1670051"/>
              <a:ext cx="304803" cy="15904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  <a:round/>
              <a:headEnd/>
              <a:tailEnd/>
            </a:ln>
            <a:effectLst/>
            <a:sp3d extrusionH="50800" prstMaterial="matte">
              <a:bevelT w="25400" h="25400"/>
              <a:bevelB w="25400" h="25400"/>
            </a:sp3d>
          </p:spPr>
          <p:txBody>
            <a:bodyPr vert="vert270" lIns="72000" tIns="0" rIns="0" bIns="0" rtlCol="0" anchor="t"/>
            <a:lstStyle/>
            <a:p>
              <a:pPr algn="ctr">
                <a:lnSpc>
                  <a:spcPct val="80000"/>
                </a:lnSpc>
                <a:spcAft>
                  <a:spcPts val="1000"/>
                </a:spcAft>
              </a:pPr>
              <a:r>
                <a:rPr lang="de-DE" sz="1600" b="1" dirty="0">
                  <a:solidFill>
                    <a:schemeClr val="bg2"/>
                  </a:solidFill>
                  <a:latin typeface="Bebas Neue" panose="020B0506020202020201" pitchFamily="34" charset="0"/>
                </a:rPr>
                <a:t>SACHBEZUG</a:t>
              </a:r>
            </a:p>
          </p:txBody>
        </p:sp>
      </p:grp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B1DADFD4-1CF2-429A-8753-DFA60705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451134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73A11-22B2-4B4E-9A6F-B9BD01BB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I.B.E. PRIMECARD – Unternehmensportal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AB3BF-0BF2-4AE1-A2CE-A60FEE8B7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Demoportal Arbeitgeber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Hier finden Sie eine Übersicht über die Funktionen </a:t>
            </a:r>
            <a:br>
              <a:rPr lang="de-DE" dirty="0"/>
            </a:br>
            <a:br>
              <a:rPr lang="de-DE" dirty="0"/>
            </a:br>
            <a:r>
              <a:rPr lang="de-DE" dirty="0">
                <a:hlinkClick r:id="rId2"/>
              </a:rPr>
              <a:t>https://www.institut-be.de/ukcdemo/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   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Zugangsdaten: demo54500211@example.com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Passwort: Ukc123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Demo-Portal Arbeitnehmer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Hier kommen Sie über die Rubrik „Weitere Benefits“ – „Günstiger Shoppen“ zu den Online-Shops </a:t>
            </a:r>
          </a:p>
          <a:p>
            <a:pPr marL="0" indent="0">
              <a:buNone/>
            </a:pPr>
            <a:r>
              <a:rPr lang="de-DE" dirty="0"/>
              <a:t>    </a:t>
            </a:r>
            <a:r>
              <a:rPr lang="de-DE" dirty="0">
                <a:hlinkClick r:id="rId3"/>
              </a:rPr>
              <a:t>https://www.primecard.de/my/  </a:t>
            </a:r>
          </a:p>
          <a:p>
            <a:pPr marL="0" indent="0">
              <a:buNone/>
            </a:pPr>
            <a:r>
              <a:rPr lang="de-DE" dirty="0"/>
              <a:t>   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Zugangsdaten: 123456789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Passwort: User123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E13488-7652-4413-9FBC-30786948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E9D0C6-EFAD-4920-89F9-7EFA8E29E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NettoFinanz</a:t>
            </a:r>
          </a:p>
        </p:txBody>
      </p:sp>
    </p:spTree>
    <p:extLst>
      <p:ext uri="{BB962C8B-B14F-4D97-AF65-F5344CB8AC3E}">
        <p14:creationId xmlns:p14="http://schemas.microsoft.com/office/powerpoint/2010/main" val="4282546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036BF-A68F-4B4D-B1EF-E57A674B4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I.B.E. PRIMECARD – Ausgangspunkt für weitere Lösungen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F8B06D-0765-4A52-90BC-42D54998F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646"/>
            <a:ext cx="10515600" cy="4569169"/>
          </a:xfrm>
        </p:spPr>
        <p:txBody>
          <a:bodyPr>
            <a:normAutofit lnSpcReduction="10000"/>
          </a:bodyPr>
          <a:lstStyle/>
          <a:p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PRIMECARD - 50 Euro Sachbezug und der Zusatznutzen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Arbeitgeber hat 50 Euro plus maximal 5,20 Euro Verwaltungsgebühren als Gesamtkosten. </a:t>
            </a:r>
            <a:b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Arbeitnehmer erhält dafür 50 Euro Sachbezugsguthaben plus eine Menge weiterer Benefits, welche in direktem Zusammenhang mit der Karte stehen – wie z.B. die Rabatte bei den über 650 Online-Shops oder die 37b Regelung - </a:t>
            </a:r>
            <a:r>
              <a:rPr lang="de-DE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PRIMECARD ist auch für Ehrenamtliche Teilzeit- und 520 Euro-Kräfte ein willkommenes Benefit</a:t>
            </a:r>
          </a:p>
          <a:p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PRIMECARD + nutzen des §37b EStG für Sonderzahlungen – auch für Geschäftsführer u.a.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Hier können Sonderzahlungen (Prämien, Boni, Weihnachts- Urlaubsgeld, … sofern diese nicht zum ohnehin geschuldeten Arbeitslohn gehören) pauschal versteuert werden und so erfolgt eine zwischen 15 und 40% höhere Netto-Auszahlung bei gleicher Brutto-Auszahlung des Arbeitgebers – vgl. hierzu nächste Folie. </a:t>
            </a:r>
          </a:p>
          <a:p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PRIMECARD + on top-Benefits + Gehaltsumwandlung für „zulässige“ Benefits &gt;&gt; </a:t>
            </a:r>
            <a:r>
              <a:rPr lang="de-DE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bAV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free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Nutzt der Arbeitnehmer “on-top“ Benefits und Benefits, die im Rahmen einer Gehaltsumwandlung genutzt werden können, </a:t>
            </a:r>
            <a:r>
              <a:rPr lang="de-DE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dann erhält der Mitarbeiter (m/w/d) bei gleichem Einkommen eine Direktversicherung mit 200 Euro Monatsbeitrag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plus die Online-Rabatte-Benefits von ca. 150 Euro aus der PRIMECARD – dies entspricht dann einer Netto-Gehaltserhöhung von bis zu 350 Euro</a:t>
            </a:r>
            <a:b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800" b="1" dirty="0">
                <a:solidFill>
                  <a:srgbClr val="FF0000"/>
                </a:solidFill>
              </a:rPr>
              <a:t>Der Arbeitgeberaufwand für dieses Gesamtpaket (200 Euro </a:t>
            </a:r>
            <a:r>
              <a:rPr lang="de-DE" sz="1800" b="1" dirty="0" err="1">
                <a:solidFill>
                  <a:srgbClr val="FF0000"/>
                </a:solidFill>
              </a:rPr>
              <a:t>bAV</a:t>
            </a:r>
            <a:r>
              <a:rPr lang="de-DE" sz="1800" b="1" dirty="0">
                <a:solidFill>
                  <a:srgbClr val="FF0000"/>
                </a:solidFill>
              </a:rPr>
              <a:t> und 150 Euro mehr in der HH-Kasse) liegt zwischen 30 und 80 Euro</a:t>
            </a:r>
            <a:r>
              <a:rPr lang="de-DE" sz="1800" dirty="0">
                <a:solidFill>
                  <a:srgbClr val="FF0000"/>
                </a:solidFill>
              </a:rPr>
              <a:t> und funktioniert auch für Teilzeitkräfte mit </a:t>
            </a:r>
            <a:r>
              <a:rPr lang="de-DE" sz="1800" dirty="0" err="1">
                <a:solidFill>
                  <a:srgbClr val="FF0000"/>
                </a:solidFill>
              </a:rPr>
              <a:t>StKl</a:t>
            </a:r>
            <a:r>
              <a:rPr lang="de-DE" sz="1800" dirty="0">
                <a:solidFill>
                  <a:srgbClr val="FF0000"/>
                </a:solidFill>
              </a:rPr>
              <a:t> 5 ab 1300 Euro Brutto</a:t>
            </a:r>
          </a:p>
          <a:p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Grundkonzepte des Betrieblichen Entgeltmanagements in Verbindung mit der PRIMECARD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918E82-E198-4677-8AAA-EB7849C3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8C4F60-4348-4DBB-983D-05CC7454F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NettoFinanz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07776DE-9FEF-4B9D-8C53-EF167A7CA922}"/>
              </a:ext>
            </a:extLst>
          </p:cNvPr>
          <p:cNvSpPr/>
          <p:nvPr/>
        </p:nvSpPr>
        <p:spPr>
          <a:xfrm>
            <a:off x="2848708" y="579584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dirty="0">
                <a:solidFill>
                  <a:srgbClr val="FF0000"/>
                </a:solidFill>
              </a:rPr>
              <a:t>Wir erhöhen das Netto und das Wohlbefinden Ihrer Mitarbeiter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und nicht Ihre Personalkosten</a:t>
            </a:r>
          </a:p>
        </p:txBody>
      </p:sp>
    </p:spTree>
    <p:extLst>
      <p:ext uri="{BB962C8B-B14F-4D97-AF65-F5344CB8AC3E}">
        <p14:creationId xmlns:p14="http://schemas.microsoft.com/office/powerpoint/2010/main" val="201878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1D255-4166-458E-9096-1A99A640A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Gestaltungsmöglichkeit für Sonderzahlungen über den §37b EStG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B1293C-B55D-4DBF-8254-6B4282817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54E858-780B-47C8-BB76-52089F949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</a:t>
            </a:r>
            <a:r>
              <a:rPr lang="de-DE" dirty="0" err="1"/>
              <a:t>NettoFinanz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3C19E5-4EA3-4EB7-886B-9EEAF5C95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557587"/>
            <a:ext cx="10755924" cy="354959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2072CF49-AA39-4D92-A7FF-93B3A509111C}"/>
              </a:ext>
            </a:extLst>
          </p:cNvPr>
          <p:cNvSpPr/>
          <p:nvPr/>
        </p:nvSpPr>
        <p:spPr>
          <a:xfrm>
            <a:off x="840942" y="1309320"/>
            <a:ext cx="105101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Über das I.B.E. HR-Verwaltungsterminal können für jeden Mitarbeiter zusätzlich bis zu 10.000 € p.a. pauschalversteuert zugewendet werden. Der § 37b EStG ermöglicht enorme steuerbegünstigte Gestaltungsmöglichkeiten für freiwillige Sonderzahlungen wie Weihnachts-/  Urlaubsgeld, Sonderzahlungen</a:t>
            </a:r>
            <a:r>
              <a:rPr lang="de-D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, Prämien,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Lohngestaltung ober- </a:t>
            </a:r>
            <a:r>
              <a:rPr lang="de-D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und außerhalb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Renten-BBG</a:t>
            </a:r>
            <a:r>
              <a:rPr lang="de-D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, …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Übersicht Gestaltungsbeispiele §37b EStG 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100 % Vorteil Arbeitnehmer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höheres Nettoeinkommen bei gleichen Personalkosten: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29789F9-6A38-4426-9FF3-4A26F814877D}"/>
              </a:ext>
            </a:extLst>
          </p:cNvPr>
          <p:cNvSpPr/>
          <p:nvPr/>
        </p:nvSpPr>
        <p:spPr>
          <a:xfrm>
            <a:off x="838199" y="5955298"/>
            <a:ext cx="10510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Mitarbeiter 3.000 € Brutto, Steuerklasse 4, 2 Kinder, keine Kirchensteuer</a:t>
            </a:r>
          </a:p>
        </p:txBody>
      </p:sp>
    </p:spTree>
    <p:extLst>
      <p:ext uri="{BB962C8B-B14F-4D97-AF65-F5344CB8AC3E}">
        <p14:creationId xmlns:p14="http://schemas.microsoft.com/office/powerpoint/2010/main" val="2609533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ttofinanz.potx" id="{0D075927-CBC6-4674-B8C9-62B03DBB535D}" vid="{C318FFCB-FF80-4283-B894-DAC45D0BC68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Nettofinanz</Template>
  <TotalTime>0</TotalTime>
  <Words>1668</Words>
  <Application>Microsoft Office PowerPoint</Application>
  <PresentationFormat>Breitbild</PresentationFormat>
  <Paragraphs>192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Microsoft YaHei</vt:lpstr>
      <vt:lpstr>Arial</vt:lpstr>
      <vt:lpstr>Bebas Neue</vt:lpstr>
      <vt:lpstr>Calibri</vt:lpstr>
      <vt:lpstr>Calibri Light</vt:lpstr>
      <vt:lpstr>Mangal</vt:lpstr>
      <vt:lpstr>Wingdings</vt:lpstr>
      <vt:lpstr>Office</vt:lpstr>
      <vt:lpstr>Digitales Betriebliches Entgelt-Management</vt:lpstr>
      <vt:lpstr>Das I.B.E. – Institut für Betriebliches Entgeltmanagement</vt:lpstr>
      <vt:lpstr>Referenzen – Über 1.600 Unternehmen und öffentliche Einrichtungen vertrauen uns </vt:lpstr>
      <vt:lpstr>Wie man den richtigen Mitarbeiter findet und bindet</vt:lpstr>
      <vt:lpstr>Die I.B.E. PRIMECARD als Ausgangspunkt für mehr als nur einen Steuerfreien Sachbezug </vt:lpstr>
      <vt:lpstr>ANBIETERVERGLEICH SACHBEZUG AB 2022*</vt:lpstr>
      <vt:lpstr>Die I.B.E. PRIMECARD – Unternehmensportal </vt:lpstr>
      <vt:lpstr>Die I.B.E. PRIMECARD – Ausgangspunkt für weitere Lösungen </vt:lpstr>
      <vt:lpstr>Gestaltungsmöglichkeit für Sonderzahlungen über den §37b EStG</vt:lpstr>
      <vt:lpstr>Ein besonderer Bonus für Geschäftsführer u.a. außerhalb der SV-Pflicht </vt:lpstr>
      <vt:lpstr>Die 12 beliebtesten Konzepte der Entgelt-Optimierung mit der PRIMECARD </vt:lpstr>
      <vt:lpstr>Ihr Ansprechpartner</vt:lpstr>
      <vt:lpstr>Rechtliche Hinweise/Disclaimer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400 Euro Mitarbeitermotivation  vom Staat bezahlt</dc:title>
  <dc:creator>siegf</dc:creator>
  <cp:lastModifiedBy>siegf</cp:lastModifiedBy>
  <cp:revision>116</cp:revision>
  <cp:lastPrinted>2021-09-28T08:17:51Z</cp:lastPrinted>
  <dcterms:created xsi:type="dcterms:W3CDTF">2021-03-27T22:33:06Z</dcterms:created>
  <dcterms:modified xsi:type="dcterms:W3CDTF">2023-10-23T10:05:28Z</dcterms:modified>
</cp:coreProperties>
</file>